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9144000" cy="5143500" type="screen16x9"/>
  <p:notesSz cx="6858000" cy="9144000"/>
  <p:embeddedFontLst>
    <p:embeddedFont>
      <p:font typeface="Montserrat" charset="0"/>
      <p:regular r:id="rId30"/>
      <p:bold r:id="rId31"/>
      <p:italic r:id="rId32"/>
      <p:boldItalic r:id="rId33"/>
    </p:embeddedFont>
    <p:embeddedFont>
      <p:font typeface="Verdana" pitchFamily="34" charset="0"/>
      <p:regular r:id="rId34"/>
      <p:bold r:id="rId35"/>
      <p:italic r:id="rId36"/>
      <p:boldItalic r:id="rId37"/>
    </p:embeddedFont>
    <p:embeddedFont>
      <p:font typeface="Roboto" charset="0"/>
      <p:regular r:id="rId38"/>
      <p:bold r:id="rId39"/>
      <p:italic r:id="rId40"/>
      <p:boldItalic r:id="rId41"/>
    </p:embeddedFont>
    <p:embeddedFont>
      <p:font typeface="Calibri"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varScale="1">
        <p:scale>
          <a:sx n="111" d="100"/>
          <a:sy n="111" d="100"/>
        </p:scale>
        <p:origin x="-634" y="-8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 name="Google Shape;5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134bb371fd0_0_28: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134bb371fd0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34bb371fd0_0_46: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34bb371fd0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34bb371fd0_0_38: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34bb371fd0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34bb371fd0_0_5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34bb371fd0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34bb371fd0_0_68: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34bb371fd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34bb371fd0_0_73: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34bb371fd0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34bb371fd0_0_87: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34bb371fd0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34bb371fd0_0_92: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134bb371fd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365c146a2c_0_21: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365c146a2c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34bb371fd0_0_10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34bb371fd0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34bb371fd0_0_11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34bb371fd0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365c146a2c_0_3: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365c146a2c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34c3ad024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34c3ad024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13657e3302c_0_3: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13657e3302c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3657e3302c_0_32: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13657e3302c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13657e3302c_0_38: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13657e3302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34bb371fd0_0_3: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34bb371fd0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34bb371fd0_0_8: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34bb371fd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34bb371fd0_0_1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34bb371fd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34bb371fd0_0_2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34bb371fd0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5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0" name="Google Shape;20;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9"/>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pic>
        <p:nvPicPr>
          <p:cNvPr id="9" name="Google Shape;9;p1"/>
          <p:cNvPicPr preferRelativeResize="0"/>
          <p:nvPr/>
        </p:nvPicPr>
        <p:blipFill rotWithShape="1">
          <a:blip r:embed="rId13">
            <a:alphaModFix/>
          </a:blip>
          <a:srcRect/>
          <a:stretch/>
        </p:blipFill>
        <p:spPr>
          <a:xfrm>
            <a:off x="8602975" y="66525"/>
            <a:ext cx="348619" cy="35795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3"/>
          <p:cNvSpPr txBox="1">
            <a:spLocks noGrp="1"/>
          </p:cNvSpPr>
          <p:nvPr>
            <p:ph type="title"/>
          </p:nvPr>
        </p:nvSpPr>
        <p:spPr>
          <a:xfrm>
            <a:off x="311700" y="134300"/>
            <a:ext cx="8520600" cy="96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                     </a:t>
            </a:r>
            <a:r>
              <a:rPr lang="en-GB" sz="2900" b="1"/>
              <a:t>Capstone Project - 4 </a:t>
            </a:r>
            <a:endParaRPr sz="2900" b="1"/>
          </a:p>
          <a:p>
            <a:pPr marL="0" lvl="0" indent="0" algn="l" rtl="0">
              <a:spcBef>
                <a:spcPts val="0"/>
              </a:spcBef>
              <a:spcAft>
                <a:spcPts val="0"/>
              </a:spcAft>
              <a:buNone/>
            </a:pPr>
            <a:r>
              <a:rPr lang="en-GB"/>
              <a:t>      </a:t>
            </a:r>
            <a:r>
              <a:rPr lang="en-GB" b="1">
                <a:solidFill>
                  <a:schemeClr val="lt1"/>
                </a:solidFill>
              </a:rPr>
              <a:t>Netflix Movies and TV Shows Clustering</a:t>
            </a:r>
            <a:endParaRPr b="1">
              <a:solidFill>
                <a:schemeClr val="lt1"/>
              </a:solidFill>
            </a:endParaRPr>
          </a:p>
        </p:txBody>
      </p:sp>
      <p:sp>
        <p:nvSpPr>
          <p:cNvPr id="56" name="Google Shape;56;p13"/>
          <p:cNvSpPr txBox="1">
            <a:spLocks noGrp="1"/>
          </p:cNvSpPr>
          <p:nvPr>
            <p:ph type="body" idx="1"/>
          </p:nvPr>
        </p:nvSpPr>
        <p:spPr>
          <a:xfrm>
            <a:off x="311700" y="1208650"/>
            <a:ext cx="8520600" cy="3746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2500" b="1">
                <a:solidFill>
                  <a:schemeClr val="lt1"/>
                </a:solidFill>
              </a:rPr>
              <a:t>                               </a:t>
            </a:r>
            <a:endParaRPr sz="2500" b="1">
              <a:solidFill>
                <a:schemeClr val="lt1"/>
              </a:solidFill>
            </a:endParaRPr>
          </a:p>
          <a:p>
            <a:pPr marL="0" lvl="0" indent="0" algn="just" rtl="0">
              <a:spcBef>
                <a:spcPts val="0"/>
              </a:spcBef>
              <a:spcAft>
                <a:spcPts val="0"/>
              </a:spcAft>
              <a:buNone/>
            </a:pPr>
            <a:r>
              <a:rPr lang="en-GB" sz="2500" b="1">
                <a:solidFill>
                  <a:schemeClr val="lt1"/>
                </a:solidFill>
              </a:rPr>
              <a:t>                            </a:t>
            </a:r>
            <a:r>
              <a:rPr lang="en-GB" sz="2500" b="1" u="sng">
                <a:solidFill>
                  <a:schemeClr val="lt1"/>
                </a:solidFill>
              </a:rPr>
              <a:t>Team Members</a:t>
            </a:r>
            <a:endParaRPr sz="2500" b="1" u="sng">
              <a:solidFill>
                <a:schemeClr val="lt1"/>
              </a:solidFill>
            </a:endParaRPr>
          </a:p>
          <a:p>
            <a:pPr marL="0" lvl="0" indent="0" algn="just" rtl="0">
              <a:spcBef>
                <a:spcPts val="0"/>
              </a:spcBef>
              <a:spcAft>
                <a:spcPts val="0"/>
              </a:spcAft>
              <a:buNone/>
            </a:pPr>
            <a:r>
              <a:rPr lang="en-GB" sz="3600" b="1">
                <a:solidFill>
                  <a:schemeClr val="lt1"/>
                </a:solidFill>
              </a:rPr>
              <a:t>                       </a:t>
            </a:r>
            <a:r>
              <a:rPr lang="en-GB" sz="2000" b="1">
                <a:solidFill>
                  <a:schemeClr val="lt1"/>
                </a:solidFill>
              </a:rPr>
              <a:t>1</a:t>
            </a:r>
            <a:r>
              <a:rPr lang="en-GB" b="1">
                <a:solidFill>
                  <a:schemeClr val="lt1"/>
                </a:solidFill>
              </a:rPr>
              <a:t> Arvind</a:t>
            </a:r>
            <a:r>
              <a:rPr lang="en-GB" sz="1400" b="1">
                <a:solidFill>
                  <a:schemeClr val="lt1"/>
                </a:solidFill>
              </a:rPr>
              <a:t>  </a:t>
            </a:r>
            <a:r>
              <a:rPr lang="en-GB" b="1">
                <a:solidFill>
                  <a:schemeClr val="lt1"/>
                </a:solidFill>
              </a:rPr>
              <a:t>Kale</a:t>
            </a:r>
            <a:endParaRPr b="1">
              <a:solidFill>
                <a:schemeClr val="lt1"/>
              </a:solidFill>
            </a:endParaRPr>
          </a:p>
          <a:p>
            <a:pPr marL="0" lvl="0" indent="0" algn="just" rtl="0">
              <a:spcBef>
                <a:spcPts val="0"/>
              </a:spcBef>
              <a:spcAft>
                <a:spcPts val="0"/>
              </a:spcAft>
              <a:buNone/>
            </a:pPr>
            <a:r>
              <a:rPr lang="en-GB" b="1">
                <a:solidFill>
                  <a:schemeClr val="lt1"/>
                </a:solidFill>
              </a:rPr>
              <a:t>                                              2 Priyanka</a:t>
            </a:r>
            <a:r>
              <a:rPr lang="en-GB" sz="1400" b="1">
                <a:solidFill>
                  <a:schemeClr val="lt1"/>
                </a:solidFill>
              </a:rPr>
              <a:t> </a:t>
            </a:r>
            <a:r>
              <a:rPr lang="en-GB" b="1">
                <a:solidFill>
                  <a:schemeClr val="lt1"/>
                </a:solidFill>
              </a:rPr>
              <a:t>Jain</a:t>
            </a:r>
            <a:endParaRPr b="1">
              <a:solidFill>
                <a:schemeClr val="lt1"/>
              </a:solidFill>
            </a:endParaRPr>
          </a:p>
          <a:p>
            <a:pPr marL="0" lvl="0" indent="0" algn="just" rtl="0">
              <a:spcBef>
                <a:spcPts val="0"/>
              </a:spcBef>
              <a:spcAft>
                <a:spcPts val="0"/>
              </a:spcAft>
              <a:buNone/>
            </a:pPr>
            <a:r>
              <a:rPr lang="en-GB" b="1">
                <a:solidFill>
                  <a:schemeClr val="lt1"/>
                </a:solidFill>
              </a:rPr>
              <a:t>                                              3 Mohd</a:t>
            </a:r>
            <a:r>
              <a:rPr lang="en-GB" sz="1400" b="1">
                <a:solidFill>
                  <a:schemeClr val="lt1"/>
                </a:solidFill>
              </a:rPr>
              <a:t> </a:t>
            </a:r>
            <a:r>
              <a:rPr lang="en-GB" b="1">
                <a:solidFill>
                  <a:schemeClr val="lt1"/>
                </a:solidFill>
              </a:rPr>
              <a:t>Sakib</a:t>
            </a:r>
            <a:r>
              <a:rPr lang="en-GB" sz="1400" b="1">
                <a:solidFill>
                  <a:schemeClr val="lt1"/>
                </a:solidFill>
              </a:rPr>
              <a:t> </a:t>
            </a:r>
            <a:r>
              <a:rPr lang="en-GB" b="1">
                <a:solidFill>
                  <a:schemeClr val="lt1"/>
                </a:solidFill>
              </a:rPr>
              <a:t>Quraishi</a:t>
            </a:r>
            <a:endParaRPr b="1">
              <a:solidFill>
                <a:schemeClr val="lt1"/>
              </a:solidFill>
            </a:endParaRPr>
          </a:p>
          <a:p>
            <a:pPr marL="0" lvl="0" indent="0" algn="just" rtl="0">
              <a:spcBef>
                <a:spcPts val="0"/>
              </a:spcBef>
              <a:spcAft>
                <a:spcPts val="0"/>
              </a:spcAft>
              <a:buNone/>
            </a:pPr>
            <a:r>
              <a:rPr lang="en-GB" b="1">
                <a:solidFill>
                  <a:schemeClr val="lt1"/>
                </a:solidFill>
              </a:rPr>
              <a:t>                                              4 Nitish</a:t>
            </a:r>
            <a:r>
              <a:rPr lang="en-GB" sz="1400" b="1">
                <a:solidFill>
                  <a:schemeClr val="lt1"/>
                </a:solidFill>
              </a:rPr>
              <a:t> </a:t>
            </a:r>
            <a:r>
              <a:rPr lang="en-GB" b="1">
                <a:solidFill>
                  <a:schemeClr val="lt1"/>
                </a:solidFill>
              </a:rPr>
              <a:t>kumar      </a:t>
            </a:r>
            <a:endParaRPr sz="300" b="1">
              <a:solidFill>
                <a:schemeClr val="lt1"/>
              </a:solidFill>
            </a:endParaRPr>
          </a:p>
          <a:p>
            <a:pPr marL="0" lvl="0" indent="0" algn="ctr" rtl="0">
              <a:spcBef>
                <a:spcPts val="0"/>
              </a:spcBef>
              <a:spcAft>
                <a:spcPts val="0"/>
              </a:spcAft>
              <a:buNone/>
            </a:pPr>
            <a:r>
              <a:rPr lang="en-GB" b="1">
                <a:solidFill>
                  <a:schemeClr val="lt1"/>
                </a:solidFill>
              </a:rPr>
              <a:t> </a:t>
            </a:r>
            <a:endParaRPr b="1">
              <a:solidFill>
                <a:schemeClr val="lt1"/>
              </a:solidFill>
            </a:endParaRPr>
          </a:p>
          <a:p>
            <a:pPr marL="0" lvl="0" indent="0" algn="ctr" rtl="0">
              <a:spcBef>
                <a:spcPts val="0"/>
              </a:spcBef>
              <a:spcAft>
                <a:spcPts val="0"/>
              </a:spcAft>
              <a:buNone/>
            </a:pPr>
            <a:r>
              <a:rPr lang="en-GB" b="1">
                <a:solidFill>
                  <a:schemeClr val="lt1"/>
                </a:solidFill>
              </a:rPr>
              <a:t>       </a:t>
            </a:r>
            <a:endParaRPr b="1">
              <a:solidFill>
                <a:schemeClr val="lt1"/>
              </a:solidFill>
            </a:endParaRPr>
          </a:p>
          <a:p>
            <a:pPr marL="0" lvl="0" indent="0" algn="ctr" rtl="0">
              <a:spcBef>
                <a:spcPts val="0"/>
              </a:spcBef>
              <a:spcAft>
                <a:spcPts val="0"/>
              </a:spcAft>
              <a:buClr>
                <a:srgbClr val="000000"/>
              </a:buClr>
              <a:buSzPts val="2300"/>
              <a:buFont typeface="Arial"/>
              <a:buNone/>
            </a:pPr>
            <a:r>
              <a:rPr lang="en-GB" sz="3600" b="1">
                <a:solidFill>
                  <a:schemeClr val="lt1"/>
                </a:solidFill>
              </a:rPr>
              <a:t>                                                  </a:t>
            </a:r>
            <a:endParaRPr sz="3600" b="1">
              <a:solidFill>
                <a:schemeClr val="lt1"/>
              </a:solidFill>
            </a:endParaRPr>
          </a:p>
          <a:p>
            <a:pPr marL="0" lvl="0" indent="0" algn="just" rtl="0">
              <a:spcBef>
                <a:spcPts val="0"/>
              </a:spcBef>
              <a:spcAft>
                <a:spcPts val="0"/>
              </a:spcAft>
              <a:buNone/>
            </a:pPr>
            <a:endParaRPr sz="3600" b="1">
              <a:solidFill>
                <a:schemeClr val="lt1"/>
              </a:solidFill>
            </a:endParaRPr>
          </a:p>
          <a:p>
            <a:pPr marL="0" lvl="0" indent="0" algn="just" rtl="0">
              <a:spcBef>
                <a:spcPts val="0"/>
              </a:spcBef>
              <a:spcAft>
                <a:spcPts val="0"/>
              </a:spcAft>
              <a:buClr>
                <a:srgbClr val="000000"/>
              </a:buClr>
              <a:buSzPts val="2300"/>
              <a:buFont typeface="Arial"/>
              <a:buNone/>
            </a:pPr>
            <a:endParaRPr sz="2500" b="1" u="sng">
              <a:solidFill>
                <a:schemeClr val="lt1"/>
              </a:solidFill>
            </a:endParaRPr>
          </a:p>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311700" y="147725"/>
            <a:ext cx="8520600" cy="510300"/>
          </a:xfrm>
          <a:prstGeom prst="rect">
            <a:avLst/>
          </a:prstGeom>
        </p:spPr>
        <p:txBody>
          <a:bodyPr spcFirstLastPara="1" wrap="square" lIns="91425" tIns="91425" rIns="91425" bIns="91425" anchor="t" anchorCtr="0">
            <a:noAutofit/>
          </a:bodyPr>
          <a:lstStyle/>
          <a:p>
            <a:pPr marL="76200" marR="38100" lvl="0" indent="0" algn="l" rtl="0">
              <a:lnSpc>
                <a:spcPct val="160000"/>
              </a:lnSpc>
              <a:spcBef>
                <a:spcPts val="600"/>
              </a:spcBef>
              <a:spcAft>
                <a:spcPts val="0"/>
              </a:spcAft>
              <a:buNone/>
            </a:pPr>
            <a:r>
              <a:rPr lang="en-GB" sz="1800" b="1">
                <a:latin typeface="Roboto"/>
                <a:ea typeface="Roboto"/>
                <a:cs typeface="Roboto"/>
                <a:sym typeface="Roboto"/>
              </a:rPr>
              <a:t>EDA on number of  movie and tv show in a year</a:t>
            </a:r>
            <a:endParaRPr sz="1800" b="1">
              <a:latin typeface="Roboto"/>
              <a:ea typeface="Roboto"/>
              <a:cs typeface="Roboto"/>
              <a:sym typeface="Roboto"/>
            </a:endParaRPr>
          </a:p>
          <a:p>
            <a:pPr marL="177800" marR="177800" lvl="0" indent="0" algn="l" rtl="0">
              <a:lnSpc>
                <a:spcPct val="115000"/>
              </a:lnSpc>
              <a:spcBef>
                <a:spcPts val="500"/>
              </a:spcBef>
              <a:spcAft>
                <a:spcPts val="0"/>
              </a:spcAft>
              <a:buNone/>
            </a:pPr>
            <a:endParaRPr sz="1050">
              <a:solidFill>
                <a:schemeClr val="accent2"/>
              </a:solidFill>
              <a:highlight>
                <a:srgbClr val="FFFFFF"/>
              </a:highlight>
              <a:latin typeface="Roboto"/>
              <a:ea typeface="Roboto"/>
              <a:cs typeface="Roboto"/>
              <a:sym typeface="Roboto"/>
            </a:endParaRPr>
          </a:p>
          <a:p>
            <a:pPr marL="0" lvl="0" indent="0" algn="l" rtl="0">
              <a:spcBef>
                <a:spcPts val="0"/>
              </a:spcBef>
              <a:spcAft>
                <a:spcPts val="0"/>
              </a:spcAft>
              <a:buNone/>
            </a:pPr>
            <a:endParaRPr/>
          </a:p>
        </p:txBody>
      </p:sp>
      <p:sp>
        <p:nvSpPr>
          <p:cNvPr id="117" name="Google Shape;117;p22"/>
          <p:cNvSpPr txBox="1">
            <a:spLocks noGrp="1"/>
          </p:cNvSpPr>
          <p:nvPr>
            <p:ph type="body" idx="1"/>
          </p:nvPr>
        </p:nvSpPr>
        <p:spPr>
          <a:xfrm>
            <a:off x="67150" y="658025"/>
            <a:ext cx="7359300" cy="34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18" name="Google Shape;118;p22"/>
          <p:cNvPicPr preferRelativeResize="0"/>
          <p:nvPr/>
        </p:nvPicPr>
        <p:blipFill>
          <a:blip r:embed="rId3">
            <a:alphaModFix/>
          </a:blip>
          <a:stretch>
            <a:fillRect/>
          </a:stretch>
        </p:blipFill>
        <p:spPr>
          <a:xfrm>
            <a:off x="537175" y="717900"/>
            <a:ext cx="7131075" cy="3368325"/>
          </a:xfrm>
          <a:prstGeom prst="rect">
            <a:avLst/>
          </a:prstGeom>
          <a:noFill/>
          <a:ln>
            <a:noFill/>
          </a:ln>
        </p:spPr>
      </p:pic>
      <p:sp>
        <p:nvSpPr>
          <p:cNvPr id="119" name="Google Shape;119;p22"/>
          <p:cNvSpPr txBox="1"/>
          <p:nvPr/>
        </p:nvSpPr>
        <p:spPr>
          <a:xfrm>
            <a:off x="311700" y="4146100"/>
            <a:ext cx="8699400" cy="1320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00"/>
              </a:spcBef>
              <a:spcAft>
                <a:spcPts val="0"/>
              </a:spcAft>
              <a:buNone/>
            </a:pPr>
            <a:r>
              <a:rPr lang="en-GB" sz="1500" b="1">
                <a:solidFill>
                  <a:schemeClr val="lt1"/>
                </a:solidFill>
                <a:highlight>
                  <a:srgbClr val="FFFFFF"/>
                </a:highlight>
                <a:latin typeface="Roboto"/>
                <a:ea typeface="Roboto"/>
                <a:cs typeface="Roboto"/>
                <a:sym typeface="Roboto"/>
              </a:rPr>
              <a:t>Growth in the number of movies on Netflix is much higher than tv shows</a:t>
            </a:r>
            <a:endParaRPr sz="1500" b="1">
              <a:solidFill>
                <a:schemeClr val="lt1"/>
              </a:solidFill>
              <a:highlight>
                <a:srgbClr val="FFFFFF"/>
              </a:highlight>
              <a:latin typeface="Roboto"/>
              <a:ea typeface="Roboto"/>
              <a:cs typeface="Roboto"/>
              <a:sym typeface="Roboto"/>
            </a:endParaRPr>
          </a:p>
          <a:p>
            <a:pPr marL="0" lvl="0" indent="0" algn="l" rtl="0">
              <a:lnSpc>
                <a:spcPct val="115000"/>
              </a:lnSpc>
              <a:spcBef>
                <a:spcPts val="600"/>
              </a:spcBef>
              <a:spcAft>
                <a:spcPts val="0"/>
              </a:spcAft>
              <a:buNone/>
            </a:pPr>
            <a:r>
              <a:rPr lang="en-GB" sz="1500" b="1">
                <a:solidFill>
                  <a:schemeClr val="lt1"/>
                </a:solidFill>
                <a:highlight>
                  <a:srgbClr val="FFFFFF"/>
                </a:highlight>
                <a:latin typeface="Roboto"/>
                <a:ea typeface="Roboto"/>
                <a:cs typeface="Roboto"/>
                <a:sym typeface="Roboto"/>
              </a:rPr>
              <a:t>From 2015 we can see a noticeable addition in the number of movies and tv shows uploaded by Netflix on its platform. </a:t>
            </a:r>
            <a:endParaRPr sz="1500" b="1">
              <a:solidFill>
                <a:schemeClr val="lt1"/>
              </a:solidFill>
              <a:highlight>
                <a:srgbClr val="FFFFFF"/>
              </a:highlight>
              <a:latin typeface="Roboto"/>
              <a:ea typeface="Roboto"/>
              <a:cs typeface="Roboto"/>
              <a:sym typeface="Roboto"/>
            </a:endParaRPr>
          </a:p>
          <a:p>
            <a:pPr marL="0" lvl="0" indent="0" algn="l" rtl="0">
              <a:lnSpc>
                <a:spcPct val="115000"/>
              </a:lnSpc>
              <a:spcBef>
                <a:spcPts val="600"/>
              </a:spcBef>
              <a:spcAft>
                <a:spcPts val="500"/>
              </a:spcAft>
              <a:buNone/>
            </a:pPr>
            <a:r>
              <a:rPr lang="en-GB" sz="1200">
                <a:solidFill>
                  <a:schemeClr val="lt1"/>
                </a:solidFill>
                <a:highlight>
                  <a:srgbClr val="FFFFFF"/>
                </a:highlight>
                <a:latin typeface="Roboto"/>
                <a:ea typeface="Roboto"/>
                <a:cs typeface="Roboto"/>
                <a:sym typeface="Roboto"/>
              </a:rPr>
              <a:t>. </a:t>
            </a:r>
            <a:endParaRPr sz="1200">
              <a:solidFill>
                <a:schemeClr val="lt1"/>
              </a:solidFill>
              <a:highlight>
                <a:srgbClr val="FFFFFF"/>
              </a:highlight>
              <a:latin typeface="Roboto"/>
              <a:ea typeface="Roboto"/>
              <a:cs typeface="Roboto"/>
              <a:sym typeface="Roboto"/>
            </a:endParaRPr>
          </a:p>
        </p:txBody>
      </p:sp>
      <p:sp>
        <p:nvSpPr>
          <p:cNvPr id="120" name="Google Shape;120;p22"/>
          <p:cNvSpPr txBox="1"/>
          <p:nvPr/>
        </p:nvSpPr>
        <p:spPr>
          <a:xfrm flipH="1">
            <a:off x="7668300" y="717900"/>
            <a:ext cx="1164000" cy="871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00"/>
              </a:spcBef>
              <a:spcAft>
                <a:spcPts val="0"/>
              </a:spcAft>
              <a:buNone/>
            </a:pPr>
            <a:r>
              <a:rPr lang="en-GB" sz="1200">
                <a:solidFill>
                  <a:schemeClr val="accent2"/>
                </a:solidFill>
                <a:highlight>
                  <a:srgbClr val="FFFFFF"/>
                </a:highlight>
                <a:latin typeface="Roboto"/>
                <a:ea typeface="Roboto"/>
                <a:cs typeface="Roboto"/>
                <a:sym typeface="Roboto"/>
              </a:rPr>
              <a:t>Blue- TV show</a:t>
            </a:r>
            <a:endParaRPr sz="1200">
              <a:solidFill>
                <a:schemeClr val="accent2"/>
              </a:solidFill>
              <a:highlight>
                <a:srgbClr val="FFFFFF"/>
              </a:highlight>
              <a:latin typeface="Roboto"/>
              <a:ea typeface="Roboto"/>
              <a:cs typeface="Roboto"/>
              <a:sym typeface="Roboto"/>
            </a:endParaRPr>
          </a:p>
          <a:p>
            <a:pPr marL="0" lvl="0" indent="0" algn="l" rtl="0">
              <a:lnSpc>
                <a:spcPct val="115000"/>
              </a:lnSpc>
              <a:spcBef>
                <a:spcPts val="600"/>
              </a:spcBef>
              <a:spcAft>
                <a:spcPts val="500"/>
              </a:spcAft>
              <a:buNone/>
            </a:pPr>
            <a:r>
              <a:rPr lang="en-GB" sz="1200">
                <a:solidFill>
                  <a:schemeClr val="accent2"/>
                </a:solidFill>
                <a:highlight>
                  <a:srgbClr val="FFFFFF"/>
                </a:highlight>
                <a:latin typeface="Roboto"/>
                <a:ea typeface="Roboto"/>
                <a:cs typeface="Roboto"/>
                <a:sym typeface="Roboto"/>
              </a:rPr>
              <a:t>Orange- Movies</a:t>
            </a:r>
            <a:endParaRPr sz="1200">
              <a:solidFill>
                <a:schemeClr val="accent2"/>
              </a:solidFill>
              <a:highlight>
                <a:srgbClr val="FFFFFF"/>
              </a:highlight>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3"/>
          <p:cNvSpPr txBox="1">
            <a:spLocks noGrp="1"/>
          </p:cNvSpPr>
          <p:nvPr>
            <p:ph type="title"/>
          </p:nvPr>
        </p:nvSpPr>
        <p:spPr>
          <a:xfrm>
            <a:off x="311700" y="120850"/>
            <a:ext cx="8014500" cy="4296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GB" sz="2150" b="1">
                <a:highlight>
                  <a:srgbClr val="FFFFFE"/>
                </a:highlight>
                <a:latin typeface="Courier New"/>
                <a:ea typeface="Courier New"/>
                <a:cs typeface="Courier New"/>
                <a:sym typeface="Courier New"/>
              </a:rPr>
              <a:t>EDA ON Total release for last 10 years</a:t>
            </a:r>
            <a:endParaRPr sz="2150" b="1">
              <a:highlight>
                <a:srgbClr val="FFFFFE"/>
              </a:highlight>
              <a:latin typeface="Courier New"/>
              <a:ea typeface="Courier New"/>
              <a:cs typeface="Courier New"/>
              <a:sym typeface="Courier New"/>
            </a:endParaRPr>
          </a:p>
          <a:p>
            <a:pPr marL="0" lvl="0" indent="0" algn="l" rtl="0">
              <a:spcBef>
                <a:spcPts val="0"/>
              </a:spcBef>
              <a:spcAft>
                <a:spcPts val="0"/>
              </a:spcAft>
              <a:buClr>
                <a:srgbClr val="000000"/>
              </a:buClr>
              <a:buFont typeface="Arial"/>
              <a:buNone/>
            </a:pPr>
            <a:endParaRPr/>
          </a:p>
        </p:txBody>
      </p:sp>
      <p:sp>
        <p:nvSpPr>
          <p:cNvPr id="126" name="Google Shape;126;p23"/>
          <p:cNvSpPr txBox="1">
            <a:spLocks noGrp="1"/>
          </p:cNvSpPr>
          <p:nvPr>
            <p:ph type="body" idx="1"/>
          </p:nvPr>
        </p:nvSpPr>
        <p:spPr>
          <a:xfrm>
            <a:off x="311725" y="752050"/>
            <a:ext cx="8520600" cy="3209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Font typeface="Arial"/>
              <a:buNone/>
            </a:pPr>
            <a:endParaRPr/>
          </a:p>
        </p:txBody>
      </p:sp>
      <p:pic>
        <p:nvPicPr>
          <p:cNvPr id="127" name="Google Shape;127;p23"/>
          <p:cNvPicPr preferRelativeResize="0"/>
          <p:nvPr/>
        </p:nvPicPr>
        <p:blipFill>
          <a:blip r:embed="rId3">
            <a:alphaModFix/>
          </a:blip>
          <a:stretch>
            <a:fillRect/>
          </a:stretch>
        </p:blipFill>
        <p:spPr>
          <a:xfrm>
            <a:off x="966925" y="928450"/>
            <a:ext cx="6446699" cy="3154375"/>
          </a:xfrm>
          <a:prstGeom prst="rect">
            <a:avLst/>
          </a:prstGeom>
          <a:noFill/>
          <a:ln>
            <a:noFill/>
          </a:ln>
        </p:spPr>
      </p:pic>
      <p:sp>
        <p:nvSpPr>
          <p:cNvPr id="128" name="Google Shape;128;p23"/>
          <p:cNvSpPr txBox="1"/>
          <p:nvPr/>
        </p:nvSpPr>
        <p:spPr>
          <a:xfrm flipH="1">
            <a:off x="-50" y="4082825"/>
            <a:ext cx="9038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rgbClr val="244061"/>
                </a:solidFill>
              </a:rPr>
              <a:t>The number of release have significantly increased after 2015 and have dropped in 2021 </a:t>
            </a:r>
            <a:endParaRPr/>
          </a:p>
          <a:p>
            <a:pPr marL="0" lvl="0" indent="0" algn="l" rtl="0">
              <a:spcBef>
                <a:spcPts val="0"/>
              </a:spcBef>
              <a:spcAft>
                <a:spcPts val="0"/>
              </a:spcAft>
              <a:buNone/>
            </a:pPr>
            <a:r>
              <a:rPr lang="en-GB">
                <a:solidFill>
                  <a:srgbClr val="244061"/>
                </a:solidFill>
              </a:rPr>
              <a:t>because of Covid 19</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80700" y="94000"/>
            <a:ext cx="8751600" cy="4029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GB" sz="1750" b="1">
                <a:highlight>
                  <a:srgbClr val="FFFFFE"/>
                </a:highlight>
                <a:latin typeface="Courier New"/>
                <a:ea typeface="Courier New"/>
                <a:cs typeface="Courier New"/>
                <a:sym typeface="Courier New"/>
              </a:rPr>
              <a:t>ANALYSIS Based ON country</a:t>
            </a:r>
            <a:endParaRPr sz="1750" b="1">
              <a:highlight>
                <a:srgbClr val="FFFFFE"/>
              </a:highlight>
              <a:latin typeface="Courier New"/>
              <a:ea typeface="Courier New"/>
              <a:cs typeface="Courier New"/>
              <a:sym typeface="Courier New"/>
            </a:endParaRPr>
          </a:p>
          <a:p>
            <a:pPr marL="0" lvl="0" indent="0" algn="l" rtl="0">
              <a:spcBef>
                <a:spcPts val="0"/>
              </a:spcBef>
              <a:spcAft>
                <a:spcPts val="0"/>
              </a:spcAft>
              <a:buNone/>
            </a:pPr>
            <a:endParaRPr/>
          </a:p>
        </p:txBody>
      </p:sp>
      <p:sp>
        <p:nvSpPr>
          <p:cNvPr id="134" name="Google Shape;134;p24"/>
          <p:cNvSpPr txBox="1">
            <a:spLocks noGrp="1"/>
          </p:cNvSpPr>
          <p:nvPr>
            <p:ph type="body" idx="1"/>
          </p:nvPr>
        </p:nvSpPr>
        <p:spPr>
          <a:xfrm flipH="1">
            <a:off x="6768475" y="1678700"/>
            <a:ext cx="2010000" cy="209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700" b="1">
                <a:solidFill>
                  <a:schemeClr val="lt1"/>
                </a:solidFill>
                <a:highlight>
                  <a:srgbClr val="FFFFFF"/>
                </a:highlight>
                <a:latin typeface="Roboto"/>
                <a:ea typeface="Roboto"/>
                <a:cs typeface="Roboto"/>
                <a:sym typeface="Roboto"/>
              </a:rPr>
              <a:t>United states have the most number of content</a:t>
            </a:r>
            <a:endParaRPr sz="1700" b="1">
              <a:solidFill>
                <a:schemeClr val="lt1"/>
              </a:solidFill>
              <a:highlight>
                <a:srgbClr val="FFFFFF"/>
              </a:highlight>
              <a:latin typeface="Roboto"/>
              <a:ea typeface="Roboto"/>
              <a:cs typeface="Roboto"/>
              <a:sym typeface="Roboto"/>
            </a:endParaRPr>
          </a:p>
          <a:p>
            <a:pPr marL="0" lvl="0" indent="0" algn="l" rtl="0">
              <a:spcBef>
                <a:spcPts val="0"/>
              </a:spcBef>
              <a:spcAft>
                <a:spcPts val="0"/>
              </a:spcAft>
              <a:buNone/>
            </a:pPr>
            <a:endParaRPr sz="1700" b="1">
              <a:solidFill>
                <a:schemeClr val="lt1"/>
              </a:solidFill>
              <a:highlight>
                <a:srgbClr val="FFFFFF"/>
              </a:highlight>
              <a:latin typeface="Roboto"/>
              <a:ea typeface="Roboto"/>
              <a:cs typeface="Roboto"/>
              <a:sym typeface="Roboto"/>
            </a:endParaRPr>
          </a:p>
          <a:p>
            <a:pPr marL="0" lvl="0" indent="0" algn="l" rtl="0">
              <a:lnSpc>
                <a:spcPct val="100000"/>
              </a:lnSpc>
              <a:spcBef>
                <a:spcPts val="0"/>
              </a:spcBef>
              <a:spcAft>
                <a:spcPts val="0"/>
              </a:spcAft>
              <a:buNone/>
            </a:pPr>
            <a:r>
              <a:rPr lang="en-GB" sz="1600" b="1">
                <a:solidFill>
                  <a:schemeClr val="lt1"/>
                </a:solidFill>
              </a:rPr>
              <a:t>India have second highest content </a:t>
            </a:r>
            <a:endParaRPr sz="1400" b="1">
              <a:solidFill>
                <a:schemeClr val="lt1"/>
              </a:solidFill>
            </a:endParaRPr>
          </a:p>
          <a:p>
            <a:pPr marL="0" lvl="0" indent="0" algn="l" rtl="0">
              <a:lnSpc>
                <a:spcPct val="100000"/>
              </a:lnSpc>
              <a:spcBef>
                <a:spcPts val="0"/>
              </a:spcBef>
              <a:spcAft>
                <a:spcPts val="0"/>
              </a:spcAft>
              <a:buClr>
                <a:srgbClr val="000000"/>
              </a:buClr>
              <a:buFont typeface="Arial"/>
              <a:buNone/>
            </a:pPr>
            <a:r>
              <a:rPr lang="en-GB" sz="1600" b="1">
                <a:solidFill>
                  <a:schemeClr val="lt1"/>
                </a:solidFill>
              </a:rPr>
              <a:t>on Netflix</a:t>
            </a:r>
            <a:endParaRPr sz="1400" b="1">
              <a:solidFill>
                <a:schemeClr val="lt1"/>
              </a:solidFill>
            </a:endParaRPr>
          </a:p>
          <a:p>
            <a:pPr marL="0" lvl="0" indent="0" algn="l" rtl="0">
              <a:spcBef>
                <a:spcPts val="0"/>
              </a:spcBef>
              <a:spcAft>
                <a:spcPts val="0"/>
              </a:spcAft>
              <a:buNone/>
            </a:pPr>
            <a:endParaRPr sz="1700" b="1">
              <a:solidFill>
                <a:schemeClr val="lt1"/>
              </a:solidFill>
              <a:highlight>
                <a:srgbClr val="FFFFFF"/>
              </a:highlight>
              <a:latin typeface="Roboto"/>
              <a:ea typeface="Roboto"/>
              <a:cs typeface="Roboto"/>
              <a:sym typeface="Roboto"/>
            </a:endParaRPr>
          </a:p>
          <a:p>
            <a:pPr marL="0" lvl="0" indent="0" algn="l" rtl="0">
              <a:spcBef>
                <a:spcPts val="0"/>
              </a:spcBef>
              <a:spcAft>
                <a:spcPts val="0"/>
              </a:spcAft>
              <a:buNone/>
            </a:pPr>
            <a:endParaRPr sz="1700" b="1">
              <a:solidFill>
                <a:schemeClr val="lt1"/>
              </a:solidFill>
              <a:highlight>
                <a:srgbClr val="FFFFFF"/>
              </a:highlight>
              <a:latin typeface="Roboto"/>
              <a:ea typeface="Roboto"/>
              <a:cs typeface="Roboto"/>
              <a:sym typeface="Roboto"/>
            </a:endParaRPr>
          </a:p>
        </p:txBody>
      </p:sp>
      <p:pic>
        <p:nvPicPr>
          <p:cNvPr id="135" name="Google Shape;135;p24"/>
          <p:cNvPicPr preferRelativeResize="0"/>
          <p:nvPr/>
        </p:nvPicPr>
        <p:blipFill>
          <a:blip r:embed="rId3">
            <a:alphaModFix/>
          </a:blip>
          <a:stretch>
            <a:fillRect/>
          </a:stretch>
        </p:blipFill>
        <p:spPr>
          <a:xfrm>
            <a:off x="311700" y="604325"/>
            <a:ext cx="6268750" cy="4262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5"/>
          <p:cNvSpPr txBox="1">
            <a:spLocks noGrp="1"/>
          </p:cNvSpPr>
          <p:nvPr>
            <p:ph type="title"/>
          </p:nvPr>
        </p:nvSpPr>
        <p:spPr>
          <a:xfrm>
            <a:off x="311700" y="0"/>
            <a:ext cx="8520600" cy="101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Font typeface="Arial"/>
              <a:buNone/>
            </a:pPr>
            <a:r>
              <a:rPr lang="en-GB" sz="1800" b="1"/>
              <a:t>EDA On Rating wise content count</a:t>
            </a:r>
            <a:endParaRPr sz="1800" b="1"/>
          </a:p>
          <a:p>
            <a:pPr marL="0" lvl="0" indent="0" algn="l" rtl="0">
              <a:spcBef>
                <a:spcPts val="0"/>
              </a:spcBef>
              <a:spcAft>
                <a:spcPts val="0"/>
              </a:spcAft>
              <a:buNone/>
            </a:pPr>
            <a:endParaRPr/>
          </a:p>
        </p:txBody>
      </p:sp>
      <p:sp>
        <p:nvSpPr>
          <p:cNvPr id="141" name="Google Shape;141;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42" name="Google Shape;142;p25"/>
          <p:cNvPicPr preferRelativeResize="0"/>
          <p:nvPr/>
        </p:nvPicPr>
        <p:blipFill>
          <a:blip r:embed="rId3">
            <a:alphaModFix/>
          </a:blip>
          <a:stretch>
            <a:fillRect/>
          </a:stretch>
        </p:blipFill>
        <p:spPr>
          <a:xfrm>
            <a:off x="495300" y="681049"/>
            <a:ext cx="8153400" cy="3781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6"/>
          <p:cNvSpPr txBox="1">
            <a:spLocks noGrp="1"/>
          </p:cNvSpPr>
          <p:nvPr>
            <p:ph type="title"/>
          </p:nvPr>
        </p:nvSpPr>
        <p:spPr>
          <a:xfrm>
            <a:off x="147725" y="161150"/>
            <a:ext cx="8684700" cy="65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900" b="1"/>
              <a:t>Content wise Analysis</a:t>
            </a:r>
            <a:endParaRPr sz="2900" b="1"/>
          </a:p>
        </p:txBody>
      </p:sp>
      <p:sp>
        <p:nvSpPr>
          <p:cNvPr id="148" name="Google Shape;148;p26"/>
          <p:cNvSpPr txBox="1">
            <a:spLocks noGrp="1"/>
          </p:cNvSpPr>
          <p:nvPr>
            <p:ph type="body" idx="1"/>
          </p:nvPr>
        </p:nvSpPr>
        <p:spPr>
          <a:xfrm>
            <a:off x="311700" y="4568875"/>
            <a:ext cx="85206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solidFill>
                  <a:schemeClr val="lt1"/>
                </a:solidFill>
                <a:highlight>
                  <a:srgbClr val="FFFFFF"/>
                </a:highlight>
                <a:latin typeface="Roboto"/>
                <a:ea typeface="Roboto"/>
                <a:cs typeface="Roboto"/>
                <a:sym typeface="Roboto"/>
              </a:rPr>
              <a:t>International movies and drama has highest number of content</a:t>
            </a:r>
            <a:endParaRPr sz="2000" b="1">
              <a:solidFill>
                <a:schemeClr val="lt1"/>
              </a:solidFill>
            </a:endParaRPr>
          </a:p>
        </p:txBody>
      </p:sp>
      <p:pic>
        <p:nvPicPr>
          <p:cNvPr id="149" name="Google Shape;149;p26"/>
          <p:cNvPicPr preferRelativeResize="0"/>
          <p:nvPr/>
        </p:nvPicPr>
        <p:blipFill>
          <a:blip r:embed="rId3">
            <a:alphaModFix/>
          </a:blip>
          <a:stretch>
            <a:fillRect/>
          </a:stretch>
        </p:blipFill>
        <p:spPr>
          <a:xfrm>
            <a:off x="147725" y="819350"/>
            <a:ext cx="7037049" cy="3749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7"/>
          <p:cNvSpPr txBox="1">
            <a:spLocks noGrp="1"/>
          </p:cNvSpPr>
          <p:nvPr>
            <p:ph type="title"/>
          </p:nvPr>
        </p:nvSpPr>
        <p:spPr>
          <a:xfrm>
            <a:off x="311700" y="147725"/>
            <a:ext cx="8520600" cy="36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b="1">
                <a:highlight>
                  <a:srgbClr val="FFFFFF"/>
                </a:highlight>
                <a:latin typeface="Roboto"/>
                <a:ea typeface="Roboto"/>
                <a:cs typeface="Roboto"/>
                <a:sym typeface="Roboto"/>
              </a:rPr>
              <a:t>Top genre added in netflix</a:t>
            </a:r>
            <a:endParaRPr sz="3600"/>
          </a:p>
        </p:txBody>
      </p:sp>
      <p:sp>
        <p:nvSpPr>
          <p:cNvPr id="155" name="Google Shape;155;p27"/>
          <p:cNvSpPr txBox="1">
            <a:spLocks noGrp="1"/>
          </p:cNvSpPr>
          <p:nvPr>
            <p:ph type="body" idx="1"/>
          </p:nvPr>
        </p:nvSpPr>
        <p:spPr>
          <a:xfrm>
            <a:off x="311700" y="1152475"/>
            <a:ext cx="8520600" cy="32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56" name="Google Shape;156;p27"/>
          <p:cNvPicPr preferRelativeResize="0"/>
          <p:nvPr/>
        </p:nvPicPr>
        <p:blipFill>
          <a:blip r:embed="rId3">
            <a:alphaModFix/>
          </a:blip>
          <a:stretch>
            <a:fillRect/>
          </a:stretch>
        </p:blipFill>
        <p:spPr>
          <a:xfrm>
            <a:off x="850400" y="617750"/>
            <a:ext cx="7658100" cy="3615175"/>
          </a:xfrm>
          <a:prstGeom prst="rect">
            <a:avLst/>
          </a:prstGeom>
          <a:noFill/>
          <a:ln>
            <a:noFill/>
          </a:ln>
        </p:spPr>
      </p:pic>
      <p:sp>
        <p:nvSpPr>
          <p:cNvPr id="157" name="Google Shape;157;p27"/>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58" name="Google Shape;158;p27"/>
          <p:cNvSpPr txBox="1"/>
          <p:nvPr/>
        </p:nvSpPr>
        <p:spPr>
          <a:xfrm flipH="1">
            <a:off x="-125" y="4383175"/>
            <a:ext cx="87696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b="1">
                <a:solidFill>
                  <a:srgbClr val="244061"/>
                </a:solidFill>
              </a:rPr>
              <a:t>                     Drama is the most popular genre followed by comedy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64" name="Google Shape;164;p28"/>
          <p:cNvPicPr preferRelativeResize="0"/>
          <p:nvPr/>
        </p:nvPicPr>
        <p:blipFill>
          <a:blip r:embed="rId3">
            <a:alphaModFix/>
          </a:blip>
          <a:stretch>
            <a:fillRect/>
          </a:stretch>
        </p:blipFill>
        <p:spPr>
          <a:xfrm>
            <a:off x="456600" y="1046925"/>
            <a:ext cx="7087200" cy="3306000"/>
          </a:xfrm>
          <a:prstGeom prst="rect">
            <a:avLst/>
          </a:prstGeom>
          <a:noFill/>
          <a:ln>
            <a:noFill/>
          </a:ln>
        </p:spPr>
      </p:pic>
      <p:sp>
        <p:nvSpPr>
          <p:cNvPr id="165" name="Google Shape;165;p28"/>
          <p:cNvSpPr txBox="1"/>
          <p:nvPr/>
        </p:nvSpPr>
        <p:spPr>
          <a:xfrm flipH="1">
            <a:off x="107325" y="4458475"/>
            <a:ext cx="8648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solidFill>
                  <a:schemeClr val="lt1"/>
                </a:solidFill>
                <a:highlight>
                  <a:srgbClr val="FFFFFF"/>
                </a:highlight>
                <a:latin typeface="Roboto"/>
                <a:ea typeface="Roboto"/>
                <a:cs typeface="Roboto"/>
                <a:sym typeface="Roboto"/>
              </a:rPr>
              <a:t>            we can see that, In netflix maximum content added in December and minimum in february</a:t>
            </a:r>
            <a:endParaRPr sz="1600" b="1">
              <a:solidFill>
                <a:schemeClr val="lt1"/>
              </a:solidFill>
            </a:endParaRPr>
          </a:p>
        </p:txBody>
      </p:sp>
      <p:sp>
        <p:nvSpPr>
          <p:cNvPr id="166" name="Google Shape;166;p28"/>
          <p:cNvSpPr txBox="1">
            <a:spLocks noGrp="1"/>
          </p:cNvSpPr>
          <p:nvPr>
            <p:ph type="title"/>
          </p:nvPr>
        </p:nvSpPr>
        <p:spPr>
          <a:xfrm>
            <a:off x="107325" y="147725"/>
            <a:ext cx="8232300" cy="55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900" b="1"/>
              <a:t>Month wise analysis of Releases  movie</a:t>
            </a:r>
            <a:endParaRPr sz="2900" b="1"/>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9"/>
          <p:cNvSpPr txBox="1">
            <a:spLocks noGrp="1"/>
          </p:cNvSpPr>
          <p:nvPr>
            <p:ph type="title"/>
          </p:nvPr>
        </p:nvSpPr>
        <p:spPr>
          <a:xfrm>
            <a:off x="0" y="0"/>
            <a:ext cx="8832300" cy="63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Font typeface="Arial"/>
              <a:buNone/>
            </a:pPr>
            <a:r>
              <a:rPr lang="en-GB" b="1">
                <a:solidFill>
                  <a:srgbClr val="DA0000"/>
                </a:solidFill>
              </a:rPr>
              <a:t>Correlation Heatmap</a:t>
            </a:r>
            <a:endParaRPr>
              <a:solidFill>
                <a:srgbClr val="DA0000"/>
              </a:solidFill>
            </a:endParaRPr>
          </a:p>
          <a:p>
            <a:pPr marL="0" lvl="0" indent="0" algn="l" rtl="0">
              <a:spcBef>
                <a:spcPts val="0"/>
              </a:spcBef>
              <a:spcAft>
                <a:spcPts val="0"/>
              </a:spcAft>
              <a:buNone/>
            </a:pPr>
            <a:endParaRPr/>
          </a:p>
        </p:txBody>
      </p:sp>
      <p:sp>
        <p:nvSpPr>
          <p:cNvPr id="172" name="Google Shape;172;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73" name="Google Shape;173;p29"/>
          <p:cNvPicPr preferRelativeResize="0"/>
          <p:nvPr/>
        </p:nvPicPr>
        <p:blipFill>
          <a:blip r:embed="rId3">
            <a:alphaModFix/>
          </a:blip>
          <a:stretch>
            <a:fillRect/>
          </a:stretch>
        </p:blipFill>
        <p:spPr>
          <a:xfrm>
            <a:off x="483450" y="510325"/>
            <a:ext cx="7312775" cy="3693100"/>
          </a:xfrm>
          <a:prstGeom prst="rect">
            <a:avLst/>
          </a:prstGeom>
          <a:noFill/>
          <a:ln>
            <a:noFill/>
          </a:ln>
        </p:spPr>
      </p:pic>
      <p:sp>
        <p:nvSpPr>
          <p:cNvPr id="174" name="Google Shape;174;p29"/>
          <p:cNvSpPr txBox="1"/>
          <p:nvPr/>
        </p:nvSpPr>
        <p:spPr>
          <a:xfrm flipH="1">
            <a:off x="-50" y="4136275"/>
            <a:ext cx="8456100" cy="1123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b="1">
                <a:solidFill>
                  <a:schemeClr val="lt1"/>
                </a:solidFill>
                <a:highlight>
                  <a:srgbClr val="FFFFFF"/>
                </a:highlight>
                <a:latin typeface="Roboto"/>
                <a:ea typeface="Roboto"/>
                <a:cs typeface="Roboto"/>
                <a:sym typeface="Roboto"/>
              </a:rPr>
              <a:t>      Available movies and tv show for different age groups in top 10 countries</a:t>
            </a:r>
            <a:endParaRPr sz="1900" b="1">
              <a:solidFill>
                <a:schemeClr val="lt1"/>
              </a:solidFill>
              <a:highlight>
                <a:srgbClr val="FFFFFF"/>
              </a:highlight>
              <a:latin typeface="Roboto"/>
              <a:ea typeface="Roboto"/>
              <a:cs typeface="Roboto"/>
              <a:sym typeface="Roboto"/>
            </a:endParaRPr>
          </a:p>
          <a:p>
            <a:pPr marL="0" lvl="0" indent="0" algn="l" rtl="0">
              <a:spcBef>
                <a:spcPts val="0"/>
              </a:spcBef>
              <a:spcAft>
                <a:spcPts val="0"/>
              </a:spcAft>
              <a:buNone/>
            </a:pPr>
            <a:endParaRPr sz="1500" b="1">
              <a:solidFill>
                <a:schemeClr val="lt1"/>
              </a:solidFill>
              <a:highlight>
                <a:srgbClr val="FFFFFF"/>
              </a:highlight>
              <a:latin typeface="Roboto"/>
              <a:ea typeface="Roboto"/>
              <a:cs typeface="Roboto"/>
              <a:sym typeface="Roboto"/>
            </a:endParaRPr>
          </a:p>
          <a:p>
            <a:pPr marL="0" lvl="0" indent="0" algn="l" rtl="0">
              <a:spcBef>
                <a:spcPts val="0"/>
              </a:spcBef>
              <a:spcAft>
                <a:spcPts val="0"/>
              </a:spcAft>
              <a:buNone/>
            </a:pPr>
            <a:r>
              <a:rPr lang="en-GB" sz="1500" b="1">
                <a:solidFill>
                  <a:schemeClr val="lt1"/>
                </a:solidFill>
                <a:highlight>
                  <a:srgbClr val="FFFFFF"/>
                </a:highlight>
                <a:latin typeface="Roboto"/>
                <a:ea typeface="Roboto"/>
                <a:cs typeface="Roboto"/>
                <a:sym typeface="Roboto"/>
              </a:rPr>
              <a:t>       This shows that the available content in different countries is maximum for adults</a:t>
            </a:r>
            <a:endParaRPr sz="1500" b="1">
              <a:solidFill>
                <a:schemeClr val="lt1"/>
              </a:solidFill>
              <a:highlight>
                <a:srgbClr val="FFFFFF"/>
              </a:highlight>
              <a:latin typeface="Roboto"/>
              <a:ea typeface="Roboto"/>
              <a:cs typeface="Roboto"/>
              <a:sym typeface="Roboto"/>
            </a:endParaRPr>
          </a:p>
          <a:p>
            <a:pPr marL="0" lvl="0" indent="0" algn="l" rtl="0">
              <a:spcBef>
                <a:spcPts val="0"/>
              </a:spcBef>
              <a:spcAft>
                <a:spcPts val="0"/>
              </a:spcAft>
              <a:buNone/>
            </a:pPr>
            <a:endParaRPr sz="1500" b="1">
              <a:solidFill>
                <a:schemeClr val="lt1"/>
              </a:solidFill>
              <a:highlight>
                <a:srgbClr val="FFFFFF"/>
              </a:highlight>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0"/>
          <p:cNvSpPr txBox="1">
            <a:spLocks noGrp="1"/>
          </p:cNvSpPr>
          <p:nvPr>
            <p:ph type="title"/>
          </p:nvPr>
        </p:nvSpPr>
        <p:spPr>
          <a:xfrm>
            <a:off x="311700" y="120875"/>
            <a:ext cx="8520600" cy="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900" b="1"/>
              <a:t>EDA Of </a:t>
            </a:r>
            <a:r>
              <a:rPr lang="en-GB" sz="2100" b="1">
                <a:latin typeface="Calibri"/>
                <a:ea typeface="Calibri"/>
                <a:cs typeface="Calibri"/>
                <a:sym typeface="Calibri"/>
              </a:rPr>
              <a:t>Duration distribution of Movies</a:t>
            </a:r>
            <a:endParaRPr sz="2900"/>
          </a:p>
        </p:txBody>
      </p:sp>
      <p:sp>
        <p:nvSpPr>
          <p:cNvPr id="180" name="Google Shape;180;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81" name="Google Shape;181;p30"/>
          <p:cNvPicPr preferRelativeResize="0"/>
          <p:nvPr/>
        </p:nvPicPr>
        <p:blipFill>
          <a:blip r:embed="rId3">
            <a:alphaModFix/>
          </a:blip>
          <a:stretch>
            <a:fillRect/>
          </a:stretch>
        </p:blipFill>
        <p:spPr>
          <a:xfrm>
            <a:off x="433400" y="658050"/>
            <a:ext cx="8077600" cy="3625950"/>
          </a:xfrm>
          <a:prstGeom prst="rect">
            <a:avLst/>
          </a:prstGeom>
          <a:noFill/>
          <a:ln>
            <a:noFill/>
          </a:ln>
        </p:spPr>
      </p:pic>
      <p:sp>
        <p:nvSpPr>
          <p:cNvPr id="182" name="Google Shape;182;p30"/>
          <p:cNvSpPr txBox="1"/>
          <p:nvPr/>
        </p:nvSpPr>
        <p:spPr>
          <a:xfrm flipH="1">
            <a:off x="188050" y="4512300"/>
            <a:ext cx="8165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   This graph shows  Most of the movies last for 90 to 120 minutes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311700" y="94000"/>
            <a:ext cx="8520600" cy="510300"/>
          </a:xfrm>
          <a:prstGeom prst="rect">
            <a:avLst/>
          </a:prstGeom>
        </p:spPr>
        <p:txBody>
          <a:bodyPr spcFirstLastPara="1" wrap="square" lIns="91425" tIns="91425" rIns="91425" bIns="91425" anchor="t" anchorCtr="0">
            <a:noAutofit/>
          </a:bodyPr>
          <a:lstStyle/>
          <a:p>
            <a:pPr marL="12700" lvl="0" indent="0" algn="l" rtl="0">
              <a:spcBef>
                <a:spcPts val="0"/>
              </a:spcBef>
              <a:spcAft>
                <a:spcPts val="0"/>
              </a:spcAft>
              <a:buClr>
                <a:srgbClr val="000000"/>
              </a:buClr>
              <a:buFont typeface="Arial"/>
              <a:buNone/>
            </a:pPr>
            <a:r>
              <a:rPr lang="en-GB" b="1"/>
              <a:t>Data Cleaning</a:t>
            </a:r>
            <a:endParaRPr b="1"/>
          </a:p>
          <a:p>
            <a:pPr marL="0" lvl="0" indent="0" algn="l" rtl="0">
              <a:spcBef>
                <a:spcPts val="0"/>
              </a:spcBef>
              <a:spcAft>
                <a:spcPts val="0"/>
              </a:spcAft>
              <a:buNone/>
            </a:pPr>
            <a:endParaRPr/>
          </a:p>
        </p:txBody>
      </p:sp>
      <p:sp>
        <p:nvSpPr>
          <p:cNvPr id="188" name="Google Shape;188;p31"/>
          <p:cNvSpPr txBox="1">
            <a:spLocks noGrp="1"/>
          </p:cNvSpPr>
          <p:nvPr>
            <p:ph type="body" idx="1"/>
          </p:nvPr>
        </p:nvSpPr>
        <p:spPr>
          <a:xfrm>
            <a:off x="311700" y="698375"/>
            <a:ext cx="8520600" cy="4243500"/>
          </a:xfrm>
          <a:prstGeom prst="rect">
            <a:avLst/>
          </a:prstGeom>
        </p:spPr>
        <p:txBody>
          <a:bodyPr spcFirstLastPara="1" wrap="square" lIns="91425" tIns="91425" rIns="91425" bIns="91425" anchor="t" anchorCtr="0">
            <a:noAutofit/>
          </a:bodyPr>
          <a:lstStyle/>
          <a:p>
            <a:pPr marL="355600" lvl="0" indent="-342900" algn="l" rtl="0">
              <a:lnSpc>
                <a:spcPct val="100000"/>
              </a:lnSpc>
              <a:spcBef>
                <a:spcPts val="0"/>
              </a:spcBef>
              <a:spcAft>
                <a:spcPts val="0"/>
              </a:spcAft>
              <a:buClr>
                <a:schemeClr val="lt1"/>
              </a:buClr>
              <a:buSzPts val="1800"/>
              <a:buChar char="●"/>
            </a:pPr>
            <a:r>
              <a:rPr lang="en-GB" sz="1700" b="1" u="sng">
                <a:solidFill>
                  <a:schemeClr val="lt1"/>
                </a:solidFill>
              </a:rPr>
              <a:t>Label Encoding-</a:t>
            </a:r>
            <a:r>
              <a:rPr lang="en-GB" sz="1400" b="1">
                <a:solidFill>
                  <a:schemeClr val="lt1"/>
                </a:solidFill>
                <a:highlight>
                  <a:srgbClr val="FFFFFF"/>
                </a:highlight>
              </a:rPr>
              <a:t>refers to converting the labels into a numeric form so as to convert them into the machine-readable form.</a:t>
            </a:r>
            <a:endParaRPr sz="1900" b="1">
              <a:solidFill>
                <a:schemeClr val="lt1"/>
              </a:solidFill>
            </a:endParaRPr>
          </a:p>
          <a:p>
            <a:pPr marL="354965" marR="5080" lvl="0" indent="-342900" algn="l" rtl="0">
              <a:lnSpc>
                <a:spcPct val="114900"/>
              </a:lnSpc>
              <a:spcBef>
                <a:spcPts val="5"/>
              </a:spcBef>
              <a:spcAft>
                <a:spcPts val="0"/>
              </a:spcAft>
              <a:buClr>
                <a:schemeClr val="lt1"/>
              </a:buClr>
              <a:buSzPts val="1800"/>
              <a:buChar char="●"/>
            </a:pPr>
            <a:r>
              <a:rPr lang="en-GB" sz="1700" b="1" u="sng">
                <a:solidFill>
                  <a:schemeClr val="lt1"/>
                </a:solidFill>
              </a:rPr>
              <a:t>Lemmatisation-</a:t>
            </a:r>
            <a:r>
              <a:rPr lang="en-GB" sz="1700" b="1">
                <a:solidFill>
                  <a:schemeClr val="lt1"/>
                </a:solidFill>
              </a:rPr>
              <a:t> </a:t>
            </a:r>
            <a:r>
              <a:rPr lang="en-GB" sz="1300" b="1">
                <a:solidFill>
                  <a:schemeClr val="lt1"/>
                </a:solidFill>
              </a:rPr>
              <a:t>Lemmatization, unlike Stemming, reduces the inflected words properly ensuring  that the root word	belongs to the language. In Lemmatization root word is called Lemma. ... For  example, runs, running, ran are all forms of the word run, therefore run is the lemma of all these  words.</a:t>
            </a:r>
            <a:endParaRPr sz="1300" b="1">
              <a:solidFill>
                <a:schemeClr val="lt1"/>
              </a:solidFill>
            </a:endParaRPr>
          </a:p>
          <a:p>
            <a:pPr marL="354965" marR="62230" lvl="0" indent="-342900" algn="l" rtl="0">
              <a:lnSpc>
                <a:spcPct val="115555"/>
              </a:lnSpc>
              <a:spcBef>
                <a:spcPts val="400"/>
              </a:spcBef>
              <a:spcAft>
                <a:spcPts val="0"/>
              </a:spcAft>
              <a:buClr>
                <a:schemeClr val="lt1"/>
              </a:buClr>
              <a:buSzPts val="1800"/>
              <a:buChar char="●"/>
            </a:pPr>
            <a:r>
              <a:rPr lang="en-GB" sz="1700" b="1" u="sng">
                <a:solidFill>
                  <a:schemeClr val="lt1"/>
                </a:solidFill>
              </a:rPr>
              <a:t>Removing Stop words</a:t>
            </a:r>
            <a:r>
              <a:rPr lang="en-GB" sz="1700" b="1">
                <a:solidFill>
                  <a:schemeClr val="lt1"/>
                </a:solidFill>
              </a:rPr>
              <a:t> - </a:t>
            </a:r>
            <a:r>
              <a:rPr lang="en-GB" sz="1300" b="1">
                <a:solidFill>
                  <a:schemeClr val="lt1"/>
                </a:solidFill>
              </a:rPr>
              <a:t>To remove stop words from a sentence, you can divide your text into  words and then remove the word if it exits in the list of stop words provided by NLTK.</a:t>
            </a:r>
            <a:endParaRPr sz="1300" b="1">
              <a:solidFill>
                <a:schemeClr val="lt1"/>
              </a:solidFill>
            </a:endParaRPr>
          </a:p>
          <a:p>
            <a:pPr marL="355600" lvl="0" indent="-342900" algn="l" rtl="0">
              <a:lnSpc>
                <a:spcPct val="100000"/>
              </a:lnSpc>
              <a:spcBef>
                <a:spcPts val="120"/>
              </a:spcBef>
              <a:spcAft>
                <a:spcPts val="0"/>
              </a:spcAft>
              <a:buClr>
                <a:schemeClr val="lt1"/>
              </a:buClr>
              <a:buSzPts val="1800"/>
              <a:buChar char="●"/>
            </a:pPr>
            <a:r>
              <a:rPr lang="en-GB" sz="1700" b="1" u="sng">
                <a:solidFill>
                  <a:schemeClr val="lt1"/>
                </a:solidFill>
              </a:rPr>
              <a:t>Tf - idf Vectorization -</a:t>
            </a:r>
            <a:r>
              <a:rPr lang="en-GB" sz="1700" b="1">
                <a:solidFill>
                  <a:schemeClr val="lt1"/>
                </a:solidFill>
              </a:rPr>
              <a:t> </a:t>
            </a:r>
            <a:r>
              <a:rPr lang="en-GB" sz="1300" b="1">
                <a:solidFill>
                  <a:schemeClr val="lt1"/>
                </a:solidFill>
              </a:rPr>
              <a:t>TF-IDF stands for “Term Frequency — Inverse Document Frequency”.</a:t>
            </a:r>
            <a:endParaRPr sz="1300" b="1">
              <a:solidFill>
                <a:schemeClr val="lt1"/>
              </a:solidFill>
            </a:endParaRPr>
          </a:p>
          <a:p>
            <a:pPr marL="354965" marR="245745" lvl="0" indent="0" algn="l" rtl="0">
              <a:lnSpc>
                <a:spcPct val="115100"/>
              </a:lnSpc>
              <a:spcBef>
                <a:spcPts val="60"/>
              </a:spcBef>
              <a:spcAft>
                <a:spcPts val="0"/>
              </a:spcAft>
              <a:buClr>
                <a:srgbClr val="000000"/>
              </a:buClr>
              <a:buFont typeface="Arial"/>
              <a:buNone/>
            </a:pPr>
            <a:r>
              <a:rPr lang="en-GB" sz="1300" b="1">
                <a:solidFill>
                  <a:schemeClr val="lt1"/>
                </a:solidFill>
              </a:rPr>
              <a:t>This is a technique to quantify a word in documents, we generally compute a weight to each word  which signifies the importance of the word in the document and corpus. This method is a widely  used technique in Information Retrieval and Text Mining.</a:t>
            </a:r>
            <a:endParaRPr sz="1300" b="1">
              <a:solidFill>
                <a:schemeClr val="lt1"/>
              </a:solidFill>
            </a:endParaRPr>
          </a:p>
          <a:p>
            <a:pPr marL="355600" lvl="0" indent="-342900" algn="l" rtl="0">
              <a:lnSpc>
                <a:spcPct val="100000"/>
              </a:lnSpc>
              <a:spcBef>
                <a:spcPts val="260"/>
              </a:spcBef>
              <a:spcAft>
                <a:spcPts val="0"/>
              </a:spcAft>
              <a:buClr>
                <a:schemeClr val="lt1"/>
              </a:buClr>
              <a:buSzPts val="1800"/>
              <a:buChar char="●"/>
            </a:pPr>
            <a:r>
              <a:rPr lang="en-GB" sz="1700" b="1" u="sng">
                <a:solidFill>
                  <a:schemeClr val="lt1"/>
                </a:solidFill>
              </a:rPr>
              <a:t>Min-max Scaling -</a:t>
            </a:r>
            <a:r>
              <a:rPr lang="en-GB" sz="1700" b="1">
                <a:solidFill>
                  <a:schemeClr val="lt1"/>
                </a:solidFill>
              </a:rPr>
              <a:t> </a:t>
            </a:r>
            <a:r>
              <a:rPr lang="en-GB" sz="1300" b="1">
                <a:solidFill>
                  <a:schemeClr val="lt1"/>
                </a:solidFill>
              </a:rPr>
              <a:t>For each value in a feature, MinMaxScaler subtracts the minimum value in</a:t>
            </a:r>
            <a:endParaRPr sz="1300" b="1">
              <a:solidFill>
                <a:schemeClr val="lt1"/>
              </a:solidFill>
            </a:endParaRPr>
          </a:p>
          <a:p>
            <a:pPr marL="354965" lvl="0" indent="0" algn="l" rtl="0">
              <a:lnSpc>
                <a:spcPct val="100000"/>
              </a:lnSpc>
              <a:spcBef>
                <a:spcPts val="320"/>
              </a:spcBef>
              <a:spcAft>
                <a:spcPts val="0"/>
              </a:spcAft>
              <a:buClr>
                <a:srgbClr val="000000"/>
              </a:buClr>
              <a:buFont typeface="Arial"/>
              <a:buNone/>
            </a:pPr>
            <a:r>
              <a:rPr lang="en-GB" sz="1300" b="1">
                <a:solidFill>
                  <a:schemeClr val="lt1"/>
                </a:solidFill>
              </a:rPr>
              <a:t>the feature and then divides by the range. It preserves shape of original distribution.</a:t>
            </a:r>
            <a:endParaRPr sz="1300" b="1">
              <a:solidFill>
                <a:schemeClr val="lt1"/>
              </a:solidFill>
            </a:endParaRPr>
          </a:p>
          <a:p>
            <a:pPr marL="0" lvl="0" indent="0" algn="l" rtl="0">
              <a:spcBef>
                <a:spcPts val="0"/>
              </a:spcBef>
              <a:spcAft>
                <a:spcPts val="0"/>
              </a:spcAft>
              <a:buNone/>
            </a:pPr>
            <a:endParaRPr sz="1700" b="1">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endParaRPr sz="3600" b="1">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endParaRPr sz="3600" b="1">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endParaRPr sz="1600" b="1">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endParaRPr sz="1600" b="1">
              <a:solidFill>
                <a:schemeClr val="lt1"/>
              </a:solidFill>
              <a:latin typeface="Montserrat"/>
              <a:ea typeface="Montserrat"/>
              <a:cs typeface="Montserrat"/>
              <a:sym typeface="Montserrat"/>
            </a:endParaRPr>
          </a:p>
        </p:txBody>
      </p:sp>
      <p:sp>
        <p:nvSpPr>
          <p:cNvPr id="62" name="Google Shape;62;p14"/>
          <p:cNvSpPr txBox="1">
            <a:spLocks noGrp="1"/>
          </p:cNvSpPr>
          <p:nvPr>
            <p:ph type="body" idx="1"/>
          </p:nvPr>
        </p:nvSpPr>
        <p:spPr>
          <a:xfrm>
            <a:off x="147725" y="913200"/>
            <a:ext cx="8684700" cy="4096200"/>
          </a:xfrm>
          <a:prstGeom prst="rect">
            <a:avLst/>
          </a:prstGeom>
        </p:spPr>
        <p:txBody>
          <a:bodyPr spcFirstLastPara="1" wrap="square" lIns="91425" tIns="91425" rIns="91425" bIns="91425" anchor="t" anchorCtr="0">
            <a:noAutofit/>
          </a:bodyPr>
          <a:lstStyle/>
          <a:p>
            <a:pPr marL="355600" lvl="0" indent="-342900" algn="l" rtl="0">
              <a:lnSpc>
                <a:spcPct val="100000"/>
              </a:lnSpc>
              <a:spcBef>
                <a:spcPts val="0"/>
              </a:spcBef>
              <a:spcAft>
                <a:spcPts val="0"/>
              </a:spcAft>
              <a:buClr>
                <a:srgbClr val="124F5C"/>
              </a:buClr>
              <a:buSzPts val="1800"/>
              <a:buChar char="●"/>
            </a:pPr>
            <a:r>
              <a:rPr lang="en-GB" b="1">
                <a:solidFill>
                  <a:srgbClr val="205867"/>
                </a:solidFill>
              </a:rPr>
              <a:t>Introduction</a:t>
            </a:r>
            <a:endParaRPr sz="1400">
              <a:solidFill>
                <a:srgbClr val="000000"/>
              </a:solidFill>
            </a:endParaRPr>
          </a:p>
          <a:p>
            <a:pPr marL="355600" lvl="0" indent="-342900" algn="l" rtl="0">
              <a:lnSpc>
                <a:spcPct val="100000"/>
              </a:lnSpc>
              <a:spcBef>
                <a:spcPts val="425"/>
              </a:spcBef>
              <a:spcAft>
                <a:spcPts val="0"/>
              </a:spcAft>
              <a:buClr>
                <a:srgbClr val="124F5C"/>
              </a:buClr>
              <a:buSzPts val="1800"/>
              <a:buChar char="●"/>
            </a:pPr>
            <a:r>
              <a:rPr lang="en-GB" b="1">
                <a:solidFill>
                  <a:srgbClr val="205867"/>
                </a:solidFill>
              </a:rPr>
              <a:t>Problem Statement</a:t>
            </a:r>
            <a:endParaRPr b="1">
              <a:solidFill>
                <a:srgbClr val="205867"/>
              </a:solidFill>
            </a:endParaRPr>
          </a:p>
          <a:p>
            <a:pPr marL="355600" lvl="0" indent="-342900" algn="l" rtl="0">
              <a:lnSpc>
                <a:spcPct val="100000"/>
              </a:lnSpc>
              <a:spcBef>
                <a:spcPts val="425"/>
              </a:spcBef>
              <a:spcAft>
                <a:spcPts val="0"/>
              </a:spcAft>
              <a:buClr>
                <a:srgbClr val="124F5C"/>
              </a:buClr>
              <a:buSzPts val="1800"/>
              <a:buChar char="●"/>
            </a:pPr>
            <a:r>
              <a:rPr lang="en-GB" b="1">
                <a:solidFill>
                  <a:srgbClr val="205867"/>
                </a:solidFill>
              </a:rPr>
              <a:t>Data Description</a:t>
            </a:r>
            <a:endParaRPr sz="1400">
              <a:solidFill>
                <a:srgbClr val="000000"/>
              </a:solidFill>
            </a:endParaRPr>
          </a:p>
          <a:p>
            <a:pPr marL="355600" lvl="0" indent="-342900" algn="l" rtl="0">
              <a:lnSpc>
                <a:spcPct val="100000"/>
              </a:lnSpc>
              <a:spcBef>
                <a:spcPts val="425"/>
              </a:spcBef>
              <a:spcAft>
                <a:spcPts val="0"/>
              </a:spcAft>
              <a:buClr>
                <a:srgbClr val="124F5C"/>
              </a:buClr>
              <a:buSzPts val="1800"/>
              <a:buChar char="●"/>
            </a:pPr>
            <a:r>
              <a:rPr lang="en-GB" b="1">
                <a:solidFill>
                  <a:srgbClr val="205867"/>
                </a:solidFill>
              </a:rPr>
              <a:t>Null Value</a:t>
            </a:r>
            <a:endParaRPr sz="1400">
              <a:solidFill>
                <a:srgbClr val="000000"/>
              </a:solidFill>
            </a:endParaRPr>
          </a:p>
          <a:p>
            <a:pPr marL="355600" lvl="0" indent="-342900" algn="l" rtl="0">
              <a:lnSpc>
                <a:spcPct val="100000"/>
              </a:lnSpc>
              <a:spcBef>
                <a:spcPts val="330"/>
              </a:spcBef>
              <a:spcAft>
                <a:spcPts val="0"/>
              </a:spcAft>
              <a:buClr>
                <a:srgbClr val="124F5C"/>
              </a:buClr>
              <a:buSzPts val="1800"/>
              <a:buChar char="●"/>
            </a:pPr>
            <a:r>
              <a:rPr lang="en-GB" b="1">
                <a:solidFill>
                  <a:srgbClr val="205867"/>
                </a:solidFill>
              </a:rPr>
              <a:t>Exploratory Data Analysis</a:t>
            </a:r>
            <a:endParaRPr sz="1400">
              <a:solidFill>
                <a:srgbClr val="000000"/>
              </a:solidFill>
            </a:endParaRPr>
          </a:p>
          <a:p>
            <a:pPr marL="355600" lvl="0" indent="-342900" algn="l" rtl="0">
              <a:lnSpc>
                <a:spcPct val="100000"/>
              </a:lnSpc>
              <a:spcBef>
                <a:spcPts val="425"/>
              </a:spcBef>
              <a:spcAft>
                <a:spcPts val="0"/>
              </a:spcAft>
              <a:buClr>
                <a:srgbClr val="124F5C"/>
              </a:buClr>
              <a:buSzPts val="1800"/>
              <a:buChar char="●"/>
            </a:pPr>
            <a:r>
              <a:rPr lang="en-GB" b="1">
                <a:solidFill>
                  <a:srgbClr val="205867"/>
                </a:solidFill>
              </a:rPr>
              <a:t>Data Cleaning</a:t>
            </a:r>
            <a:endParaRPr sz="1400">
              <a:solidFill>
                <a:srgbClr val="000000"/>
              </a:solidFill>
            </a:endParaRPr>
          </a:p>
          <a:p>
            <a:pPr marL="355600" lvl="0" indent="-342900" algn="l" rtl="0">
              <a:lnSpc>
                <a:spcPct val="100000"/>
              </a:lnSpc>
              <a:spcBef>
                <a:spcPts val="425"/>
              </a:spcBef>
              <a:spcAft>
                <a:spcPts val="0"/>
              </a:spcAft>
              <a:buClr>
                <a:srgbClr val="124F5C"/>
              </a:buClr>
              <a:buSzPts val="1800"/>
              <a:buChar char="●"/>
            </a:pPr>
            <a:r>
              <a:rPr lang="en-GB" b="1">
                <a:solidFill>
                  <a:srgbClr val="205867"/>
                </a:solidFill>
              </a:rPr>
              <a:t>Topic modelling</a:t>
            </a:r>
            <a:endParaRPr b="1">
              <a:solidFill>
                <a:srgbClr val="205867"/>
              </a:solidFill>
            </a:endParaRPr>
          </a:p>
          <a:p>
            <a:pPr marL="355600" lvl="0" indent="-342900" algn="l" rtl="0">
              <a:lnSpc>
                <a:spcPct val="100000"/>
              </a:lnSpc>
              <a:spcBef>
                <a:spcPts val="330"/>
              </a:spcBef>
              <a:spcAft>
                <a:spcPts val="0"/>
              </a:spcAft>
              <a:buClr>
                <a:srgbClr val="124F5C"/>
              </a:buClr>
              <a:buSzPts val="1800"/>
              <a:buChar char="●"/>
            </a:pPr>
            <a:r>
              <a:rPr lang="en-GB" b="1">
                <a:solidFill>
                  <a:srgbClr val="205867"/>
                </a:solidFill>
              </a:rPr>
              <a:t>Model Implementation</a:t>
            </a:r>
            <a:endParaRPr b="1">
              <a:solidFill>
                <a:srgbClr val="205867"/>
              </a:solidFill>
            </a:endParaRPr>
          </a:p>
          <a:p>
            <a:pPr marL="355600" lvl="0" indent="-342900" algn="l" rtl="0">
              <a:lnSpc>
                <a:spcPct val="100000"/>
              </a:lnSpc>
              <a:spcBef>
                <a:spcPts val="320"/>
              </a:spcBef>
              <a:spcAft>
                <a:spcPts val="0"/>
              </a:spcAft>
              <a:buClr>
                <a:srgbClr val="124F5C"/>
              </a:buClr>
              <a:buSzPts val="1800"/>
              <a:buChar char="●"/>
            </a:pPr>
            <a:r>
              <a:rPr lang="en-GB" b="1">
                <a:solidFill>
                  <a:srgbClr val="205867"/>
                </a:solidFill>
              </a:rPr>
              <a:t>Data Pre-processing</a:t>
            </a:r>
            <a:endParaRPr b="1">
              <a:solidFill>
                <a:srgbClr val="205867"/>
              </a:solidFill>
            </a:endParaRPr>
          </a:p>
          <a:p>
            <a:pPr marL="355600" lvl="0" indent="-342900" algn="l" rtl="0">
              <a:lnSpc>
                <a:spcPct val="100000"/>
              </a:lnSpc>
              <a:spcBef>
                <a:spcPts val="320"/>
              </a:spcBef>
              <a:spcAft>
                <a:spcPts val="0"/>
              </a:spcAft>
              <a:buClr>
                <a:srgbClr val="124F5C"/>
              </a:buClr>
              <a:buSzPts val="1800"/>
              <a:buChar char="●"/>
            </a:pPr>
            <a:r>
              <a:rPr lang="en-GB" b="1">
                <a:solidFill>
                  <a:srgbClr val="205867"/>
                </a:solidFill>
              </a:rPr>
              <a:t>Model Implementation </a:t>
            </a:r>
            <a:endParaRPr b="1">
              <a:solidFill>
                <a:srgbClr val="205867"/>
              </a:solidFill>
            </a:endParaRPr>
          </a:p>
          <a:p>
            <a:pPr marL="355600" lvl="0" indent="-342900" algn="l" rtl="0">
              <a:lnSpc>
                <a:spcPct val="100000"/>
              </a:lnSpc>
              <a:spcBef>
                <a:spcPts val="320"/>
              </a:spcBef>
              <a:spcAft>
                <a:spcPts val="0"/>
              </a:spcAft>
              <a:buClr>
                <a:srgbClr val="124F5C"/>
              </a:buClr>
              <a:buSzPts val="1800"/>
              <a:buChar char="●"/>
            </a:pPr>
            <a:r>
              <a:rPr lang="en-GB" b="1">
                <a:solidFill>
                  <a:srgbClr val="205867"/>
                </a:solidFill>
              </a:rPr>
              <a:t>K- Means</a:t>
            </a:r>
            <a:endParaRPr b="1">
              <a:solidFill>
                <a:srgbClr val="205867"/>
              </a:solidFill>
            </a:endParaRPr>
          </a:p>
          <a:p>
            <a:pPr marL="355600" lvl="0" indent="-342900" algn="l" rtl="0">
              <a:lnSpc>
                <a:spcPct val="100000"/>
              </a:lnSpc>
              <a:spcBef>
                <a:spcPts val="325"/>
              </a:spcBef>
              <a:spcAft>
                <a:spcPts val="0"/>
              </a:spcAft>
              <a:buClr>
                <a:srgbClr val="124F5C"/>
              </a:buClr>
              <a:buSzPts val="1800"/>
              <a:buChar char="●"/>
            </a:pPr>
            <a:r>
              <a:rPr lang="en-GB" b="1">
                <a:solidFill>
                  <a:srgbClr val="205867"/>
                </a:solidFill>
              </a:rPr>
              <a:t>Cluster Analysis</a:t>
            </a:r>
            <a:endParaRPr b="1">
              <a:solidFill>
                <a:srgbClr val="205867"/>
              </a:solidFill>
            </a:endParaRPr>
          </a:p>
          <a:p>
            <a:pPr marL="0" lvl="0" indent="0" algn="l" rtl="0">
              <a:spcBef>
                <a:spcPts val="0"/>
              </a:spcBef>
              <a:spcAft>
                <a:spcPts val="0"/>
              </a:spcAft>
              <a:buNone/>
            </a:pPr>
            <a:endParaRPr/>
          </a:p>
        </p:txBody>
      </p:sp>
      <p:pic>
        <p:nvPicPr>
          <p:cNvPr id="63" name="Google Shape;63;p14"/>
          <p:cNvPicPr preferRelativeResize="0"/>
          <p:nvPr/>
        </p:nvPicPr>
        <p:blipFill rotWithShape="1">
          <a:blip r:embed="rId3">
            <a:alphaModFix/>
          </a:blip>
          <a:srcRect/>
          <a:stretch/>
        </p:blipFill>
        <p:spPr>
          <a:xfrm>
            <a:off x="4109425" y="819150"/>
            <a:ext cx="4577376" cy="31432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2"/>
          <p:cNvSpPr txBox="1">
            <a:spLocks noGrp="1"/>
          </p:cNvSpPr>
          <p:nvPr>
            <p:ph type="title"/>
          </p:nvPr>
        </p:nvSpPr>
        <p:spPr>
          <a:xfrm>
            <a:off x="311700" y="94000"/>
            <a:ext cx="8520600" cy="698400"/>
          </a:xfrm>
          <a:prstGeom prst="rect">
            <a:avLst/>
          </a:prstGeom>
        </p:spPr>
        <p:txBody>
          <a:bodyPr spcFirstLastPara="1" wrap="square" lIns="91425" tIns="91425" rIns="91425" bIns="91425" anchor="t" anchorCtr="0">
            <a:noAutofit/>
          </a:bodyPr>
          <a:lstStyle/>
          <a:p>
            <a:pPr marL="12700" lvl="0" indent="0" algn="l" rtl="0">
              <a:spcBef>
                <a:spcPts val="0"/>
              </a:spcBef>
              <a:spcAft>
                <a:spcPts val="0"/>
              </a:spcAft>
              <a:buClr>
                <a:srgbClr val="000000"/>
              </a:buClr>
              <a:buFont typeface="Arial"/>
              <a:buNone/>
            </a:pPr>
            <a:r>
              <a:rPr lang="en-GB" b="1"/>
              <a:t>Topic Modeling (LDA and LSA)</a:t>
            </a:r>
            <a:endParaRPr/>
          </a:p>
        </p:txBody>
      </p:sp>
      <p:sp>
        <p:nvSpPr>
          <p:cNvPr id="194" name="Google Shape;194;p32"/>
          <p:cNvSpPr txBox="1">
            <a:spLocks noGrp="1"/>
          </p:cNvSpPr>
          <p:nvPr>
            <p:ph type="body" idx="1"/>
          </p:nvPr>
        </p:nvSpPr>
        <p:spPr>
          <a:xfrm>
            <a:off x="311700" y="1071900"/>
            <a:ext cx="8520600" cy="3816600"/>
          </a:xfrm>
          <a:prstGeom prst="rect">
            <a:avLst/>
          </a:prstGeom>
        </p:spPr>
        <p:txBody>
          <a:bodyPr spcFirstLastPara="1" wrap="square" lIns="91425" tIns="91425" rIns="91425" bIns="91425" anchor="t" anchorCtr="0">
            <a:noAutofit/>
          </a:bodyPr>
          <a:lstStyle/>
          <a:p>
            <a:pPr marL="354965" marR="5080" lvl="0" indent="-342900" algn="l" rtl="0">
              <a:lnSpc>
                <a:spcPct val="150000"/>
              </a:lnSpc>
              <a:spcBef>
                <a:spcPts val="0"/>
              </a:spcBef>
              <a:spcAft>
                <a:spcPts val="0"/>
              </a:spcAft>
              <a:buClr>
                <a:srgbClr val="0D3A45"/>
              </a:buClr>
              <a:buSzPts val="1800"/>
              <a:buChar char="●"/>
            </a:pPr>
            <a:r>
              <a:rPr lang="en-GB" b="1">
                <a:solidFill>
                  <a:srgbClr val="0D3A45"/>
                </a:solidFill>
              </a:rPr>
              <a:t>Latent Semantic Analysis</a:t>
            </a:r>
            <a:r>
              <a:rPr lang="en-GB">
                <a:solidFill>
                  <a:srgbClr val="0D3A45"/>
                </a:solidFill>
              </a:rPr>
              <a:t>(LSA) is used to find the hidden topics  represented by the document or text. This hidden topics then are used for  clustering the similar documents together. LSA is an unsupervised algorithm  and hence we don't know the actual topic of the document.</a:t>
            </a:r>
            <a:endParaRPr>
              <a:solidFill>
                <a:srgbClr val="000000"/>
              </a:solidFill>
            </a:endParaRPr>
          </a:p>
          <a:p>
            <a:pPr marL="12700" lvl="0" indent="0" algn="l" rtl="0">
              <a:lnSpc>
                <a:spcPct val="150000"/>
              </a:lnSpc>
              <a:spcBef>
                <a:spcPts val="325"/>
              </a:spcBef>
              <a:spcAft>
                <a:spcPts val="0"/>
              </a:spcAft>
              <a:buClr>
                <a:srgbClr val="000000"/>
              </a:buClr>
              <a:buFont typeface="Arial"/>
              <a:buNone/>
            </a:pPr>
            <a:r>
              <a:rPr lang="en-GB">
                <a:solidFill>
                  <a:srgbClr val="0D3A45"/>
                </a:solidFill>
              </a:rPr>
              <a:t>●   In natural language processing, the </a:t>
            </a:r>
            <a:r>
              <a:rPr lang="en-GB" b="1">
                <a:solidFill>
                  <a:srgbClr val="0D3A45"/>
                </a:solidFill>
              </a:rPr>
              <a:t>Latent Dirichlet Allocatio</a:t>
            </a:r>
            <a:r>
              <a:rPr lang="en-GB">
                <a:solidFill>
                  <a:srgbClr val="0D3A45"/>
                </a:solidFill>
              </a:rPr>
              <a:t>n (LDA) is a </a:t>
            </a:r>
            <a:endParaRPr>
              <a:solidFill>
                <a:srgbClr val="0D3A45"/>
              </a:solidFill>
            </a:endParaRPr>
          </a:p>
          <a:p>
            <a:pPr marL="12700" lvl="0" indent="0" algn="l" rtl="0">
              <a:lnSpc>
                <a:spcPct val="150000"/>
              </a:lnSpc>
              <a:spcBef>
                <a:spcPts val="325"/>
              </a:spcBef>
              <a:spcAft>
                <a:spcPts val="0"/>
              </a:spcAft>
              <a:buNone/>
            </a:pPr>
            <a:r>
              <a:rPr lang="en-GB">
                <a:solidFill>
                  <a:srgbClr val="0D3A45"/>
                </a:solidFill>
              </a:rPr>
              <a:t>     generative statistical model that allows sets of observations to be  explained</a:t>
            </a:r>
            <a:endParaRPr>
              <a:solidFill>
                <a:srgbClr val="0D3A45"/>
              </a:solidFill>
            </a:endParaRPr>
          </a:p>
          <a:p>
            <a:pPr marL="12700" lvl="0" indent="0" algn="l" rtl="0">
              <a:lnSpc>
                <a:spcPct val="150000"/>
              </a:lnSpc>
              <a:spcBef>
                <a:spcPts val="325"/>
              </a:spcBef>
              <a:spcAft>
                <a:spcPts val="0"/>
              </a:spcAft>
              <a:buNone/>
            </a:pPr>
            <a:r>
              <a:rPr lang="en-GB">
                <a:solidFill>
                  <a:srgbClr val="0D3A45"/>
                </a:solidFill>
              </a:rPr>
              <a:t>     by unobserved groups that explain why some parts of the  data are similar.</a:t>
            </a:r>
            <a:endParaRPr>
              <a:solidFill>
                <a:srgbClr val="000000"/>
              </a:solidFill>
            </a:endParaRPr>
          </a:p>
          <a:p>
            <a:pPr marL="12700" lvl="0" indent="0" algn="l" rtl="0">
              <a:lnSpc>
                <a:spcPct val="150000"/>
              </a:lnSpc>
              <a:spcBef>
                <a:spcPts val="325"/>
              </a:spcBef>
              <a:spcAft>
                <a:spcPts val="0"/>
              </a:spcAft>
              <a:buNone/>
            </a:pPr>
            <a:endParaRPr>
              <a:solidFill>
                <a:srgbClr val="0D3A45"/>
              </a:solidFill>
            </a:endParaRPr>
          </a:p>
          <a:p>
            <a:pPr marL="12700" lvl="0" indent="0" algn="l" rtl="0">
              <a:lnSpc>
                <a:spcPct val="150000"/>
              </a:lnSpc>
              <a:spcBef>
                <a:spcPts val="325"/>
              </a:spcBef>
              <a:spcAft>
                <a:spcPts val="0"/>
              </a:spcAft>
              <a:buNone/>
            </a:pPr>
            <a:r>
              <a:rPr lang="en-GB">
                <a:solidFill>
                  <a:srgbClr val="0D3A45"/>
                </a:solidFill>
              </a:rPr>
              <a:t>               </a:t>
            </a:r>
            <a:endParaRPr>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3"/>
          <p:cNvSpPr txBox="1">
            <a:spLocks noGrp="1"/>
          </p:cNvSpPr>
          <p:nvPr>
            <p:ph type="title"/>
          </p:nvPr>
        </p:nvSpPr>
        <p:spPr>
          <a:xfrm>
            <a:off x="30900" y="0"/>
            <a:ext cx="88014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Creating Clusters: </a:t>
            </a:r>
            <a:endParaRPr/>
          </a:p>
        </p:txBody>
      </p:sp>
      <p:sp>
        <p:nvSpPr>
          <p:cNvPr id="200" name="Google Shape;200;p33"/>
          <p:cNvSpPr txBox="1">
            <a:spLocks noGrp="1"/>
          </p:cNvSpPr>
          <p:nvPr>
            <p:ph type="body" idx="1"/>
          </p:nvPr>
        </p:nvSpPr>
        <p:spPr>
          <a:xfrm>
            <a:off x="30900" y="564100"/>
            <a:ext cx="9082200" cy="43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900" b="1" u="sng">
                <a:solidFill>
                  <a:schemeClr val="lt1"/>
                </a:solidFill>
              </a:rPr>
              <a:t>What is clustering? </a:t>
            </a:r>
            <a:endParaRPr sz="1900" b="1" u="sng">
              <a:solidFill>
                <a:schemeClr val="lt1"/>
              </a:solidFill>
            </a:endParaRPr>
          </a:p>
          <a:p>
            <a:pPr marL="0" lvl="0" indent="0" algn="l" rtl="0">
              <a:spcBef>
                <a:spcPts val="0"/>
              </a:spcBef>
              <a:spcAft>
                <a:spcPts val="0"/>
              </a:spcAft>
              <a:buNone/>
            </a:pPr>
            <a:r>
              <a:rPr lang="en-GB" b="1">
                <a:solidFill>
                  <a:schemeClr val="lt1"/>
                </a:solidFill>
              </a:rPr>
              <a:t>Clustering</a:t>
            </a:r>
            <a:r>
              <a:rPr lang="en-GB">
                <a:solidFill>
                  <a:schemeClr val="lt1"/>
                </a:solidFill>
              </a:rPr>
              <a:t> is the task of dividing the data points into a number of groups such that data points in the same groups are more similar to other data points in the same group and dissimilar to the data points in other groups. It is basically a collection of objects on the basis of similarity and dissimilarity between them.</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r>
              <a:rPr lang="en-GB" b="1">
                <a:solidFill>
                  <a:schemeClr val="lt1"/>
                </a:solidFill>
              </a:rPr>
              <a:t>How to cluster similar data?</a:t>
            </a:r>
            <a:endParaRPr b="1">
              <a:solidFill>
                <a:schemeClr val="lt1"/>
              </a:solidFill>
            </a:endParaRPr>
          </a:p>
          <a:p>
            <a:pPr marL="0" lvl="0" indent="0" algn="l" rtl="0">
              <a:spcBef>
                <a:spcPts val="0"/>
              </a:spcBef>
              <a:spcAft>
                <a:spcPts val="0"/>
              </a:spcAft>
              <a:buNone/>
            </a:pPr>
            <a:r>
              <a:rPr lang="en-GB">
                <a:solidFill>
                  <a:schemeClr val="lt1"/>
                </a:solidFill>
              </a:rPr>
              <a:t>To create clusters we will use the K-Means Clustering; which is an iterative process in which the dataset is grouped into k number of predefined non-overlapping clusters or subgroups, making the inner points of the cluster as similar as possible while trying to keep the clusters at distinct space it allocates the data points to a cluster so that the sum of the squared distance between the clusters centroid and the data point is at a minimum.</a:t>
            </a:r>
            <a:endParaRPr>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4"/>
          <p:cNvSpPr txBox="1">
            <a:spLocks noGrp="1"/>
          </p:cNvSpPr>
          <p:nvPr>
            <p:ph type="title"/>
          </p:nvPr>
        </p:nvSpPr>
        <p:spPr>
          <a:xfrm>
            <a:off x="311700" y="1"/>
            <a:ext cx="8520600" cy="694394"/>
          </a:xfrm>
          <a:prstGeom prst="rect">
            <a:avLst/>
          </a:prstGeom>
        </p:spPr>
        <p:txBody>
          <a:bodyPr spcFirstLastPara="1" wrap="square" lIns="91425" tIns="91425" rIns="91425" bIns="91425" anchor="t" anchorCtr="0">
            <a:noAutofit/>
          </a:bodyPr>
          <a:lstStyle/>
          <a:p>
            <a:r>
              <a:rPr lang="en-US" dirty="0" smtClean="0"/>
              <a:t>Silhouette Score Method</a:t>
            </a:r>
            <a:br>
              <a:rPr lang="en-US" dirty="0" smtClean="0"/>
            </a:br>
            <a:endParaRPr/>
          </a:p>
        </p:txBody>
      </p:sp>
      <p:sp>
        <p:nvSpPr>
          <p:cNvPr id="206" name="Google Shape;206;p34"/>
          <p:cNvSpPr txBox="1">
            <a:spLocks noGrp="1"/>
          </p:cNvSpPr>
          <p:nvPr>
            <p:ph type="body" idx="1"/>
          </p:nvPr>
        </p:nvSpPr>
        <p:spPr>
          <a:xfrm>
            <a:off x="311700" y="563766"/>
            <a:ext cx="8520600" cy="4005110"/>
          </a:xfrm>
          <a:prstGeom prst="rect">
            <a:avLst/>
          </a:prstGeom>
        </p:spPr>
        <p:txBody>
          <a:bodyPr spcFirstLastPara="1" wrap="square" lIns="91425" tIns="91425" rIns="91425" bIns="91425" anchor="t" anchorCtr="0">
            <a:noAutofit/>
          </a:bodyPr>
          <a:lstStyle/>
          <a:p>
            <a:pPr marL="0" lvl="0" indent="0">
              <a:buNone/>
            </a:pPr>
            <a:r>
              <a:rPr lang="en-US" sz="1600" b="1" dirty="0" smtClean="0">
                <a:solidFill>
                  <a:schemeClr val="bg2">
                    <a:lumMod val="10000"/>
                  </a:schemeClr>
                </a:solidFill>
              </a:rPr>
              <a:t>Silhouette score is used to evaluate the quality of clusters created using clustering algorithms such as K-Means in terms of how well samples are clustered with other samples that are similar to each </a:t>
            </a:r>
            <a:r>
              <a:rPr lang="en-US" sz="1600" b="1" dirty="0" smtClean="0">
                <a:solidFill>
                  <a:schemeClr val="bg2">
                    <a:lumMod val="10000"/>
                  </a:schemeClr>
                </a:solidFill>
              </a:rPr>
              <a:t>other.</a:t>
            </a:r>
          </a:p>
          <a:p>
            <a:pPr marL="0" lvl="0" indent="0">
              <a:buNone/>
            </a:pPr>
            <a:r>
              <a:rPr lang="en-US" sz="1600" dirty="0" smtClean="0">
                <a:solidFill>
                  <a:schemeClr val="bg2">
                    <a:lumMod val="10000"/>
                  </a:schemeClr>
                </a:solidFill>
              </a:rPr>
              <a:t>Mean </a:t>
            </a:r>
            <a:r>
              <a:rPr lang="en-US" sz="1600" dirty="0" smtClean="0">
                <a:solidFill>
                  <a:schemeClr val="bg2">
                    <a:lumMod val="10000"/>
                  </a:schemeClr>
                </a:solidFill>
              </a:rPr>
              <a:t>distance between the observation and all other data points in the same cluster. </a:t>
            </a:r>
            <a:r>
              <a:rPr lang="en-US" sz="1600" dirty="0" smtClean="0">
                <a:solidFill>
                  <a:schemeClr val="bg2">
                    <a:lumMod val="10000"/>
                  </a:schemeClr>
                </a:solidFill>
              </a:rPr>
              <a:t>This distance </a:t>
            </a:r>
            <a:r>
              <a:rPr lang="en-US" sz="1600" dirty="0" smtClean="0">
                <a:solidFill>
                  <a:schemeClr val="bg2">
                    <a:lumMod val="10000"/>
                  </a:schemeClr>
                </a:solidFill>
              </a:rPr>
              <a:t>can also be called a </a:t>
            </a:r>
            <a:r>
              <a:rPr lang="en-US" sz="1600" b="1" dirty="0" smtClean="0">
                <a:solidFill>
                  <a:schemeClr val="bg2">
                    <a:lumMod val="10000"/>
                  </a:schemeClr>
                </a:solidFill>
              </a:rPr>
              <a:t>mean intra-cluster distance. </a:t>
            </a:r>
            <a:r>
              <a:rPr lang="en-US" sz="1600" dirty="0" smtClean="0">
                <a:solidFill>
                  <a:schemeClr val="bg2">
                    <a:lumMod val="10000"/>
                  </a:schemeClr>
                </a:solidFill>
              </a:rPr>
              <a:t>The mean distance is denoted </a:t>
            </a:r>
            <a:r>
              <a:rPr lang="en-US" sz="1600" dirty="0" smtClean="0">
                <a:solidFill>
                  <a:schemeClr val="bg2">
                    <a:lumMod val="10000"/>
                  </a:schemeClr>
                </a:solidFill>
              </a:rPr>
              <a:t>by</a:t>
            </a:r>
            <a:r>
              <a:rPr lang="en-US" sz="1600" dirty="0" smtClean="0">
                <a:solidFill>
                  <a:schemeClr val="bg2">
                    <a:lumMod val="10000"/>
                  </a:schemeClr>
                </a:solidFill>
              </a:rPr>
              <a:t> </a:t>
            </a:r>
            <a:r>
              <a:rPr lang="en-US" sz="1600" b="1" dirty="0" smtClean="0">
                <a:solidFill>
                  <a:schemeClr val="bg2">
                    <a:lumMod val="10000"/>
                  </a:schemeClr>
                </a:solidFill>
              </a:rPr>
              <a:t>a.</a:t>
            </a:r>
          </a:p>
          <a:p>
            <a:pPr marL="0" lvl="0" indent="0">
              <a:buNone/>
            </a:pPr>
            <a:r>
              <a:rPr lang="en-US" sz="1600" dirty="0" smtClean="0">
                <a:solidFill>
                  <a:schemeClr val="bg2">
                    <a:lumMod val="10000"/>
                  </a:schemeClr>
                </a:solidFill>
              </a:rPr>
              <a:t>Mean </a:t>
            </a:r>
            <a:r>
              <a:rPr lang="en-US" sz="1600" dirty="0" smtClean="0">
                <a:solidFill>
                  <a:schemeClr val="bg2">
                    <a:lumMod val="10000"/>
                  </a:schemeClr>
                </a:solidFill>
              </a:rPr>
              <a:t>distance between the observation and all other data points of the next </a:t>
            </a:r>
            <a:r>
              <a:rPr lang="en-US" sz="1600" dirty="0" err="1" smtClean="0">
                <a:solidFill>
                  <a:schemeClr val="bg2">
                    <a:lumMod val="10000"/>
                  </a:schemeClr>
                </a:solidFill>
              </a:rPr>
              <a:t>nearestcluster</a:t>
            </a:r>
            <a:r>
              <a:rPr lang="en-US" sz="1600" dirty="0" smtClean="0">
                <a:solidFill>
                  <a:schemeClr val="bg2">
                    <a:lumMod val="10000"/>
                  </a:schemeClr>
                </a:solidFill>
              </a:rPr>
              <a:t>. This distance can also be called a </a:t>
            </a:r>
            <a:r>
              <a:rPr lang="en-US" sz="1600" b="1" dirty="0" smtClean="0">
                <a:solidFill>
                  <a:schemeClr val="bg2">
                    <a:lumMod val="10000"/>
                  </a:schemeClr>
                </a:solidFill>
              </a:rPr>
              <a:t>mean nearest-cluster distance.</a:t>
            </a:r>
            <a:r>
              <a:rPr lang="en-US" sz="1600" dirty="0" smtClean="0">
                <a:solidFill>
                  <a:schemeClr val="bg2">
                    <a:lumMod val="10000"/>
                  </a:schemeClr>
                </a:solidFill>
              </a:rPr>
              <a:t> The </a:t>
            </a:r>
            <a:r>
              <a:rPr lang="en-US" sz="1600" dirty="0" err="1" smtClean="0">
                <a:solidFill>
                  <a:schemeClr val="bg2">
                    <a:lumMod val="10000"/>
                  </a:schemeClr>
                </a:solidFill>
              </a:rPr>
              <a:t>meandistance</a:t>
            </a:r>
            <a:r>
              <a:rPr lang="en-US" sz="1600" dirty="0" smtClean="0">
                <a:solidFill>
                  <a:schemeClr val="bg2">
                    <a:lumMod val="10000"/>
                  </a:schemeClr>
                </a:solidFill>
              </a:rPr>
              <a:t> </a:t>
            </a:r>
            <a:r>
              <a:rPr lang="en-US" sz="1600" dirty="0" smtClean="0">
                <a:solidFill>
                  <a:schemeClr val="bg2">
                    <a:lumMod val="10000"/>
                  </a:schemeClr>
                </a:solidFill>
              </a:rPr>
              <a:t>is denoted by </a:t>
            </a:r>
            <a:r>
              <a:rPr lang="en-US" sz="1600" b="1" dirty="0" smtClean="0">
                <a:solidFill>
                  <a:schemeClr val="bg2">
                    <a:lumMod val="10000"/>
                  </a:schemeClr>
                </a:solidFill>
              </a:rPr>
              <a:t>b.</a:t>
            </a:r>
          </a:p>
          <a:p>
            <a:pPr marL="0" lvl="0" indent="0">
              <a:buNone/>
            </a:pPr>
            <a:endParaRPr lang="en-IN" sz="1600" b="1" dirty="0" smtClean="0">
              <a:solidFill>
                <a:schemeClr val="bg2">
                  <a:lumMod val="10000"/>
                </a:schemeClr>
              </a:solidFill>
            </a:endParaRPr>
          </a:p>
          <a:p>
            <a:pPr marL="0" lvl="0" indent="0">
              <a:buNone/>
            </a:pPr>
            <a:r>
              <a:rPr lang="en-US" sz="1600" dirty="0" smtClean="0">
                <a:solidFill>
                  <a:schemeClr val="bg2">
                    <a:lumMod val="10000"/>
                  </a:schemeClr>
                </a:solidFill>
              </a:rPr>
              <a:t>                                   (</a:t>
            </a:r>
            <a:r>
              <a:rPr lang="en-US" sz="1600" dirty="0" smtClean="0">
                <a:solidFill>
                  <a:schemeClr val="bg2">
                    <a:lumMod val="10000"/>
                  </a:schemeClr>
                </a:solidFill>
              </a:rPr>
              <a:t>S = \</a:t>
            </a:r>
            <a:r>
              <a:rPr lang="en-US" sz="1600" dirty="0" err="1" smtClean="0">
                <a:solidFill>
                  <a:schemeClr val="bg2">
                    <a:lumMod val="10000"/>
                  </a:schemeClr>
                </a:solidFill>
              </a:rPr>
              <a:t>frac</a:t>
            </a:r>
            <a:r>
              <a:rPr lang="en-US" sz="1600" dirty="0" smtClean="0">
                <a:solidFill>
                  <a:schemeClr val="bg2">
                    <a:lumMod val="10000"/>
                  </a:schemeClr>
                </a:solidFill>
              </a:rPr>
              <a:t>{(b - a)}{max(a, b</a:t>
            </a:r>
            <a:r>
              <a:rPr lang="en-US" sz="1600" dirty="0" smtClean="0">
                <a:solidFill>
                  <a:schemeClr val="bg2">
                    <a:lumMod val="10000"/>
                  </a:schemeClr>
                </a:solidFill>
              </a:rPr>
              <a:t>)}\)</a:t>
            </a:r>
          </a:p>
          <a:p>
            <a:pPr marL="0" lvl="0" indent="0">
              <a:buNone/>
            </a:pPr>
            <a:r>
              <a:rPr lang="en-IN" sz="1600" dirty="0" smtClean="0">
                <a:solidFill>
                  <a:schemeClr val="bg2">
                    <a:lumMod val="10000"/>
                  </a:schemeClr>
                </a:solidFill>
              </a:rPr>
              <a:t>*Using this method in our dataset we found the optimal number of cluster is equal to 3.</a:t>
            </a:r>
            <a:endParaRPr lang="en-US" sz="1600" dirty="0" smtClean="0">
              <a:solidFill>
                <a:schemeClr val="bg2">
                  <a:lumMod val="10000"/>
                </a:schemeClr>
              </a:solidFill>
            </a:endParaRPr>
          </a:p>
          <a:p>
            <a:pPr marL="0" lvl="0" indent="0">
              <a:buNone/>
            </a:pPr>
            <a:endParaRPr lang="en-US" sz="1600" b="1" dirty="0" smtClean="0">
              <a:solidFill>
                <a:schemeClr val="bg2">
                  <a:lumMod val="10000"/>
                </a:schemeClr>
              </a:solidFill>
            </a:endParaRPr>
          </a:p>
          <a:p>
            <a:pPr marL="0" lvl="0" indent="0">
              <a:buNone/>
            </a:pPr>
            <a:endParaRPr lang="en-US" sz="2000" b="1" dirty="0" smtClean="0">
              <a:solidFill>
                <a:schemeClr val="bg2">
                  <a:lumMod val="10000"/>
                </a:schemeClr>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0"/>
            <a:ext cx="8520600" cy="687519"/>
          </a:xfrm>
        </p:spPr>
        <p:txBody>
          <a:bodyPr/>
          <a:lstStyle/>
          <a:p>
            <a:r>
              <a:rPr lang="en-US" dirty="0" smtClean="0"/>
              <a:t>Elbow </a:t>
            </a:r>
            <a:r>
              <a:rPr lang="en-US" dirty="0" smtClean="0"/>
              <a:t>curve to find optimal value of </a:t>
            </a:r>
            <a:r>
              <a:rPr lang="en-US" dirty="0" smtClean="0"/>
              <a:t>cluster k:</a:t>
            </a:r>
            <a:r>
              <a:rPr lang="en-US" dirty="0" smtClean="0"/>
              <a:t/>
            </a:r>
            <a:br>
              <a:rPr lang="en-US" dirty="0" smtClean="0"/>
            </a:br>
            <a:endParaRPr lang="en-US" dirty="0"/>
          </a:p>
        </p:txBody>
      </p:sp>
      <p:sp>
        <p:nvSpPr>
          <p:cNvPr id="3" name="Text Placeholder 2"/>
          <p:cNvSpPr>
            <a:spLocks noGrp="1"/>
          </p:cNvSpPr>
          <p:nvPr>
            <p:ph type="body" idx="1"/>
          </p:nvPr>
        </p:nvSpPr>
        <p:spPr>
          <a:xfrm>
            <a:off x="311700" y="666892"/>
            <a:ext cx="8520600" cy="4476607"/>
          </a:xfrm>
        </p:spPr>
        <p:txBody>
          <a:bodyPr/>
          <a:lstStyle/>
          <a:p>
            <a:pPr>
              <a:buNone/>
            </a:pPr>
            <a:r>
              <a:rPr lang="en-US" sz="1600" dirty="0" smtClean="0">
                <a:solidFill>
                  <a:schemeClr val="bg2">
                    <a:lumMod val="10000"/>
                  </a:schemeClr>
                </a:solidFill>
              </a:rPr>
              <a:t>The </a:t>
            </a:r>
            <a:r>
              <a:rPr lang="en-US" sz="1600" b="1" dirty="0" smtClean="0">
                <a:solidFill>
                  <a:schemeClr val="bg2">
                    <a:lumMod val="10000"/>
                  </a:schemeClr>
                </a:solidFill>
              </a:rPr>
              <a:t>Elbow Method</a:t>
            </a:r>
            <a:r>
              <a:rPr lang="en-US" sz="1600" dirty="0" smtClean="0">
                <a:solidFill>
                  <a:schemeClr val="bg2">
                    <a:lumMod val="10000"/>
                  </a:schemeClr>
                </a:solidFill>
              </a:rPr>
              <a:t> is one of the most popular methods to determine this </a:t>
            </a:r>
            <a:r>
              <a:rPr lang="en-US" sz="1600" dirty="0" smtClean="0">
                <a:solidFill>
                  <a:schemeClr val="bg2">
                    <a:lumMod val="10000"/>
                  </a:schemeClr>
                </a:solidFill>
              </a:rPr>
              <a:t>optimal</a:t>
            </a:r>
          </a:p>
          <a:p>
            <a:pPr>
              <a:buNone/>
            </a:pPr>
            <a:r>
              <a:rPr lang="en-US" sz="1600" dirty="0" smtClean="0">
                <a:solidFill>
                  <a:schemeClr val="bg2">
                    <a:lumMod val="10000"/>
                  </a:schemeClr>
                </a:solidFill>
              </a:rPr>
              <a:t>value </a:t>
            </a:r>
            <a:r>
              <a:rPr lang="en-US" sz="1600" dirty="0" smtClean="0">
                <a:solidFill>
                  <a:schemeClr val="bg2">
                    <a:lumMod val="10000"/>
                  </a:schemeClr>
                </a:solidFill>
              </a:rPr>
              <a:t>of k</a:t>
            </a:r>
            <a:r>
              <a:rPr lang="en-US" sz="1600" dirty="0" smtClean="0">
                <a:solidFill>
                  <a:schemeClr val="bg2">
                    <a:lumMod val="10000"/>
                  </a:schemeClr>
                </a:solidFill>
              </a:rPr>
              <a:t>.</a:t>
            </a:r>
            <a:r>
              <a:rPr lang="en-US" sz="1600" dirty="0" smtClean="0"/>
              <a:t> </a:t>
            </a:r>
            <a:endParaRPr lang="en-US" sz="1600" dirty="0" smtClean="0"/>
          </a:p>
          <a:p>
            <a:pPr>
              <a:buNone/>
            </a:pPr>
            <a:r>
              <a:rPr lang="en-US" sz="1600" dirty="0" smtClean="0">
                <a:solidFill>
                  <a:schemeClr val="bg2">
                    <a:lumMod val="10000"/>
                  </a:schemeClr>
                </a:solidFill>
              </a:rPr>
              <a:t>To </a:t>
            </a:r>
            <a:r>
              <a:rPr lang="en-US" sz="1600" dirty="0" smtClean="0">
                <a:solidFill>
                  <a:schemeClr val="bg2">
                    <a:lumMod val="10000"/>
                  </a:schemeClr>
                </a:solidFill>
              </a:rPr>
              <a:t>determine the optimal number of clusters, we have to select the value of k </a:t>
            </a:r>
            <a:r>
              <a:rPr lang="en-US" sz="1600" dirty="0" smtClean="0">
                <a:solidFill>
                  <a:schemeClr val="bg2">
                    <a:lumMod val="10000"/>
                  </a:schemeClr>
                </a:solidFill>
              </a:rPr>
              <a:t>at</a:t>
            </a:r>
          </a:p>
          <a:p>
            <a:pPr>
              <a:buNone/>
            </a:pPr>
            <a:r>
              <a:rPr lang="en-US" sz="1600" dirty="0" smtClean="0">
                <a:solidFill>
                  <a:schemeClr val="bg2">
                    <a:lumMod val="10000"/>
                  </a:schemeClr>
                </a:solidFill>
              </a:rPr>
              <a:t>the </a:t>
            </a:r>
            <a:r>
              <a:rPr lang="en-US" sz="1600" dirty="0" smtClean="0">
                <a:solidFill>
                  <a:schemeClr val="bg2">
                    <a:lumMod val="10000"/>
                  </a:schemeClr>
                </a:solidFill>
              </a:rPr>
              <a:t>“elbow” </a:t>
            </a:r>
            <a:r>
              <a:rPr lang="en-US" sz="1600" dirty="0" err="1" smtClean="0">
                <a:solidFill>
                  <a:schemeClr val="bg2">
                    <a:lumMod val="10000"/>
                  </a:schemeClr>
                </a:solidFill>
              </a:rPr>
              <a:t>ie</a:t>
            </a:r>
            <a:r>
              <a:rPr lang="en-US" sz="1600" dirty="0" smtClean="0">
                <a:solidFill>
                  <a:schemeClr val="bg2">
                    <a:lumMod val="10000"/>
                  </a:schemeClr>
                </a:solidFill>
              </a:rPr>
              <a:t> the point after which the distortion/inertia start decreasing in </a:t>
            </a:r>
            <a:r>
              <a:rPr lang="en-US" sz="1600" dirty="0" smtClean="0">
                <a:solidFill>
                  <a:schemeClr val="bg2">
                    <a:lumMod val="10000"/>
                  </a:schemeClr>
                </a:solidFill>
              </a:rPr>
              <a:t>a</a:t>
            </a:r>
          </a:p>
          <a:p>
            <a:pPr>
              <a:buNone/>
            </a:pPr>
            <a:r>
              <a:rPr lang="en-US" sz="1600" dirty="0" smtClean="0">
                <a:solidFill>
                  <a:schemeClr val="bg2">
                    <a:lumMod val="10000"/>
                  </a:schemeClr>
                </a:solidFill>
              </a:rPr>
              <a:t>linear </a:t>
            </a:r>
            <a:r>
              <a:rPr lang="en-US" sz="1600" dirty="0" smtClean="0">
                <a:solidFill>
                  <a:schemeClr val="bg2">
                    <a:lumMod val="10000"/>
                  </a:schemeClr>
                </a:solidFill>
              </a:rPr>
              <a:t>fashion. Thus for the given data, we conclude that the optimal number of </a:t>
            </a:r>
            <a:endParaRPr lang="en-US" sz="1600" dirty="0" smtClean="0">
              <a:solidFill>
                <a:schemeClr val="bg2">
                  <a:lumMod val="10000"/>
                </a:schemeClr>
              </a:solidFill>
            </a:endParaRPr>
          </a:p>
          <a:p>
            <a:pPr>
              <a:buNone/>
            </a:pPr>
            <a:r>
              <a:rPr lang="en-US" sz="1600" dirty="0" smtClean="0">
                <a:solidFill>
                  <a:schemeClr val="bg2">
                    <a:lumMod val="10000"/>
                  </a:schemeClr>
                </a:solidFill>
              </a:rPr>
              <a:t>clusters </a:t>
            </a:r>
            <a:r>
              <a:rPr lang="en-US" sz="1600" dirty="0" smtClean="0">
                <a:solidFill>
                  <a:schemeClr val="bg2">
                    <a:lumMod val="10000"/>
                  </a:schemeClr>
                </a:solidFill>
              </a:rPr>
              <a:t>for the data is </a:t>
            </a:r>
            <a:r>
              <a:rPr lang="en-US" sz="1600" b="1" dirty="0" smtClean="0">
                <a:solidFill>
                  <a:schemeClr val="bg2">
                    <a:lumMod val="10000"/>
                  </a:schemeClr>
                </a:solidFill>
              </a:rPr>
              <a:t>3</a:t>
            </a:r>
            <a:r>
              <a:rPr lang="en-US" sz="1600" dirty="0" smtClean="0">
                <a:solidFill>
                  <a:schemeClr val="bg2">
                    <a:lumMod val="10000"/>
                  </a:schemeClr>
                </a:solidFill>
              </a:rPr>
              <a:t>.</a:t>
            </a:r>
            <a:r>
              <a:rPr lang="en-US" dirty="0" smtClean="0">
                <a:solidFill>
                  <a:schemeClr val="bg2">
                    <a:lumMod val="10000"/>
                  </a:schemeClr>
                </a:solidFill>
              </a:rPr>
              <a:t/>
            </a:r>
            <a:br>
              <a:rPr lang="en-US" dirty="0" smtClean="0">
                <a:solidFill>
                  <a:schemeClr val="bg2">
                    <a:lumMod val="10000"/>
                  </a:schemeClr>
                </a:solidFill>
              </a:rPr>
            </a:br>
            <a:endParaRPr lang="en-US" dirty="0" smtClean="0">
              <a:solidFill>
                <a:schemeClr val="bg2">
                  <a:lumMod val="10000"/>
                </a:schemeClr>
              </a:solidFill>
            </a:endParaRPr>
          </a:p>
          <a:p>
            <a:pPr>
              <a:buNone/>
            </a:pPr>
            <a:r>
              <a:rPr lang="en-US" dirty="0" smtClean="0">
                <a:solidFill>
                  <a:schemeClr val="bg2">
                    <a:lumMod val="10000"/>
                  </a:schemeClr>
                </a:solidFill>
              </a:rPr>
              <a:t/>
            </a:r>
            <a:br>
              <a:rPr lang="en-US" dirty="0" smtClean="0">
                <a:solidFill>
                  <a:schemeClr val="bg2">
                    <a:lumMod val="10000"/>
                  </a:schemeClr>
                </a:solidFill>
              </a:rPr>
            </a:br>
            <a:endParaRPr lang="en-US" dirty="0">
              <a:solidFill>
                <a:schemeClr val="bg2">
                  <a:lumMod val="10000"/>
                </a:schemeClr>
              </a:solidFill>
            </a:endParaRPr>
          </a:p>
        </p:txBody>
      </p:sp>
      <p:pic>
        <p:nvPicPr>
          <p:cNvPr id="4" name="Picture 3" descr="Screenshot (34).png"/>
          <p:cNvPicPr>
            <a:picLocks noChangeAspect="1"/>
          </p:cNvPicPr>
          <p:nvPr/>
        </p:nvPicPr>
        <p:blipFill>
          <a:blip r:embed="rId2"/>
          <a:stretch>
            <a:fillRect/>
          </a:stretch>
        </p:blipFill>
        <p:spPr>
          <a:xfrm>
            <a:off x="0" y="2420066"/>
            <a:ext cx="9144000" cy="2723434"/>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0"/>
            <a:ext cx="8520600" cy="1017725"/>
          </a:xfrm>
        </p:spPr>
        <p:txBody>
          <a:bodyPr/>
          <a:lstStyle/>
          <a:p>
            <a:r>
              <a:rPr lang="en-US" dirty="0" err="1" smtClean="0"/>
              <a:t>Dendogram</a:t>
            </a:r>
            <a:r>
              <a:rPr lang="en-US" dirty="0" smtClean="0"/>
              <a:t> to find the optimal number of clusters(</a:t>
            </a:r>
            <a:r>
              <a:rPr lang="en-US" dirty="0" err="1" smtClean="0"/>
              <a:t>Hierarchial</a:t>
            </a:r>
            <a:r>
              <a:rPr lang="en-US" dirty="0" smtClean="0"/>
              <a:t> Clustering)</a:t>
            </a:r>
            <a:br>
              <a:rPr lang="en-US" dirty="0" smtClean="0"/>
            </a:br>
            <a:endParaRPr lang="en-US" dirty="0"/>
          </a:p>
        </p:txBody>
      </p:sp>
      <p:sp>
        <p:nvSpPr>
          <p:cNvPr id="3" name="Text Placeholder 2"/>
          <p:cNvSpPr>
            <a:spLocks noGrp="1"/>
          </p:cNvSpPr>
          <p:nvPr>
            <p:ph type="body" idx="1"/>
          </p:nvPr>
        </p:nvSpPr>
        <p:spPr/>
        <p:txBody>
          <a:bodyPr/>
          <a:lstStyle/>
          <a:p>
            <a:pPr>
              <a:buNone/>
            </a:pPr>
            <a:r>
              <a:rPr lang="en-US" dirty="0" smtClean="0">
                <a:solidFill>
                  <a:schemeClr val="bg2">
                    <a:lumMod val="10000"/>
                  </a:schemeClr>
                </a:solidFill>
              </a:rPr>
              <a:t>The number of clusters will be the number of vertical lines which are being </a:t>
            </a:r>
            <a:endParaRPr lang="en-US" dirty="0" smtClean="0">
              <a:solidFill>
                <a:schemeClr val="bg2">
                  <a:lumMod val="10000"/>
                </a:schemeClr>
              </a:solidFill>
            </a:endParaRPr>
          </a:p>
          <a:p>
            <a:pPr>
              <a:buNone/>
            </a:pPr>
            <a:r>
              <a:rPr lang="en-US" dirty="0" smtClean="0">
                <a:solidFill>
                  <a:schemeClr val="bg2">
                    <a:lumMod val="10000"/>
                  </a:schemeClr>
                </a:solidFill>
              </a:rPr>
              <a:t>intersected </a:t>
            </a:r>
            <a:r>
              <a:rPr lang="en-US" dirty="0" smtClean="0">
                <a:solidFill>
                  <a:schemeClr val="bg2">
                    <a:lumMod val="10000"/>
                  </a:schemeClr>
                </a:solidFill>
              </a:rPr>
              <a:t>by the line drawn using the threshold</a:t>
            </a:r>
          </a:p>
          <a:p>
            <a:pPr>
              <a:buNone/>
            </a:pPr>
            <a:r>
              <a:rPr lang="en-US" dirty="0" smtClean="0">
                <a:solidFill>
                  <a:schemeClr val="bg2">
                    <a:lumMod val="10000"/>
                  </a:schemeClr>
                </a:solidFill>
              </a:rPr>
              <a:t>No</a:t>
            </a:r>
            <a:r>
              <a:rPr lang="en-US" dirty="0" smtClean="0">
                <a:solidFill>
                  <a:schemeClr val="bg2">
                    <a:lumMod val="10000"/>
                  </a:schemeClr>
                </a:solidFill>
              </a:rPr>
              <a:t>. of Cluster = 3</a:t>
            </a:r>
          </a:p>
          <a:p>
            <a:endParaRPr lang="en-US" dirty="0">
              <a:solidFill>
                <a:schemeClr val="bg2">
                  <a:lumMod val="10000"/>
                </a:schemeClr>
              </a:solidFill>
            </a:endParaRPr>
          </a:p>
        </p:txBody>
      </p:sp>
      <p:pic>
        <p:nvPicPr>
          <p:cNvPr id="4" name="Picture 3" descr="Screenshot (35).png"/>
          <p:cNvPicPr>
            <a:picLocks noChangeAspect="1"/>
          </p:cNvPicPr>
          <p:nvPr/>
        </p:nvPicPr>
        <p:blipFill>
          <a:blip r:embed="rId2"/>
          <a:stretch>
            <a:fillRect/>
          </a:stretch>
        </p:blipFill>
        <p:spPr>
          <a:xfrm>
            <a:off x="1" y="2165684"/>
            <a:ext cx="9144000" cy="297781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0"/>
            <a:ext cx="8520600" cy="838773"/>
          </a:xfrm>
        </p:spPr>
        <p:txBody>
          <a:bodyPr/>
          <a:lstStyle/>
          <a:p>
            <a:r>
              <a:rPr lang="en-IN" dirty="0" smtClean="0"/>
              <a:t>Conclusion:</a:t>
            </a:r>
            <a:endParaRPr lang="en-US" dirty="0"/>
          </a:p>
        </p:txBody>
      </p:sp>
      <p:sp>
        <p:nvSpPr>
          <p:cNvPr id="3" name="Text Placeholder 2"/>
          <p:cNvSpPr>
            <a:spLocks noGrp="1"/>
          </p:cNvSpPr>
          <p:nvPr>
            <p:ph type="body" idx="1"/>
          </p:nvPr>
        </p:nvSpPr>
        <p:spPr>
          <a:xfrm>
            <a:off x="0" y="770021"/>
            <a:ext cx="9144000" cy="4028860"/>
          </a:xfrm>
        </p:spPr>
        <p:txBody>
          <a:bodyPr/>
          <a:lstStyle/>
          <a:p>
            <a:pPr>
              <a:buNone/>
            </a:pPr>
            <a:r>
              <a:rPr lang="en-US" sz="1600" dirty="0" smtClean="0">
                <a:solidFill>
                  <a:schemeClr val="bg2">
                    <a:lumMod val="10000"/>
                  </a:schemeClr>
                </a:solidFill>
              </a:rPr>
              <a:t>1. </a:t>
            </a:r>
            <a:r>
              <a:rPr lang="en-US" sz="1600" dirty="0" smtClean="0">
                <a:solidFill>
                  <a:schemeClr val="bg2">
                    <a:lumMod val="10000"/>
                  </a:schemeClr>
                </a:solidFill>
              </a:rPr>
              <a:t>Data</a:t>
            </a:r>
            <a:r>
              <a:rPr lang="en-US" sz="1600" dirty="0" smtClean="0">
                <a:solidFill>
                  <a:schemeClr val="bg2">
                    <a:lumMod val="10000"/>
                  </a:schemeClr>
                </a:solidFill>
              </a:rPr>
              <a:t> set contains 7787 rows and 12 columns in that cast and director features contains large </a:t>
            </a:r>
          </a:p>
          <a:p>
            <a:pPr>
              <a:buNone/>
            </a:pPr>
            <a:r>
              <a:rPr lang="en-US" sz="1600" dirty="0" smtClean="0">
                <a:solidFill>
                  <a:schemeClr val="bg2">
                    <a:lumMod val="10000"/>
                  </a:schemeClr>
                </a:solidFill>
              </a:rPr>
              <a:t>number</a:t>
            </a:r>
            <a:r>
              <a:rPr lang="en-US" sz="1600" dirty="0" smtClean="0">
                <a:solidFill>
                  <a:schemeClr val="bg2">
                    <a:lumMod val="10000"/>
                  </a:schemeClr>
                </a:solidFill>
              </a:rPr>
              <a:t> of missing values so we can drop it and we have 10 </a:t>
            </a:r>
            <a:r>
              <a:rPr lang="en-US" sz="1600" dirty="0" smtClean="0">
                <a:solidFill>
                  <a:schemeClr val="bg2">
                    <a:lumMod val="10000"/>
                  </a:schemeClr>
                </a:solidFill>
              </a:rPr>
              <a:t>feature</a:t>
            </a:r>
            <a:r>
              <a:rPr lang="en-US" sz="1600" dirty="0" smtClean="0">
                <a:solidFill>
                  <a:schemeClr val="bg2">
                    <a:lumMod val="10000"/>
                  </a:schemeClr>
                </a:solidFill>
              </a:rPr>
              <a:t> for the further </a:t>
            </a:r>
            <a:r>
              <a:rPr lang="en-US" sz="1600" dirty="0" smtClean="0">
                <a:solidFill>
                  <a:schemeClr val="bg2">
                    <a:lumMod val="10000"/>
                  </a:schemeClr>
                </a:solidFill>
              </a:rPr>
              <a:t>implementation</a:t>
            </a:r>
            <a:endParaRPr lang="en-US" sz="1600" dirty="0" smtClean="0">
              <a:solidFill>
                <a:schemeClr val="bg2">
                  <a:lumMod val="10000"/>
                </a:schemeClr>
              </a:solidFill>
            </a:endParaRPr>
          </a:p>
          <a:p>
            <a:pPr>
              <a:buNone/>
            </a:pPr>
            <a:endParaRPr lang="en-US" sz="1600" dirty="0" smtClean="0">
              <a:solidFill>
                <a:schemeClr val="bg2">
                  <a:lumMod val="10000"/>
                </a:schemeClr>
              </a:solidFill>
            </a:endParaRPr>
          </a:p>
          <a:p>
            <a:pPr>
              <a:buNone/>
            </a:pPr>
            <a:r>
              <a:rPr lang="en-US" sz="1600" dirty="0" smtClean="0">
                <a:solidFill>
                  <a:schemeClr val="bg2">
                    <a:lumMod val="10000"/>
                  </a:schemeClr>
                </a:solidFill>
              </a:rPr>
              <a:t>2.   We have two types of content TV shows and Movies (30.86% contains TV shows and 69.14% </a:t>
            </a:r>
            <a:endParaRPr lang="en-US" sz="1600" dirty="0" smtClean="0">
              <a:solidFill>
                <a:schemeClr val="bg2">
                  <a:lumMod val="10000"/>
                </a:schemeClr>
              </a:solidFill>
            </a:endParaRPr>
          </a:p>
          <a:p>
            <a:pPr>
              <a:buNone/>
            </a:pPr>
            <a:r>
              <a:rPr lang="en-US" sz="1600" dirty="0" smtClean="0">
                <a:solidFill>
                  <a:schemeClr val="bg2">
                    <a:lumMod val="10000"/>
                  </a:schemeClr>
                </a:solidFill>
              </a:rPr>
              <a:t>contains</a:t>
            </a:r>
            <a:r>
              <a:rPr lang="en-US" sz="1600" dirty="0" smtClean="0">
                <a:solidFill>
                  <a:schemeClr val="bg2">
                    <a:lumMod val="10000"/>
                  </a:schemeClr>
                </a:solidFill>
              </a:rPr>
              <a:t> Movies)</a:t>
            </a:r>
          </a:p>
          <a:p>
            <a:endParaRPr lang="en-US" sz="1600" dirty="0" smtClean="0">
              <a:solidFill>
                <a:schemeClr val="bg2">
                  <a:lumMod val="10000"/>
                </a:schemeClr>
              </a:solidFill>
            </a:endParaRPr>
          </a:p>
          <a:p>
            <a:pPr>
              <a:buNone/>
            </a:pPr>
            <a:r>
              <a:rPr lang="en-US" sz="1600" dirty="0" smtClean="0">
                <a:solidFill>
                  <a:schemeClr val="bg2">
                    <a:lumMod val="10000"/>
                  </a:schemeClr>
                </a:solidFill>
              </a:rPr>
              <a:t>3</a:t>
            </a:r>
            <a:r>
              <a:rPr lang="en-US" sz="1600" dirty="0" smtClean="0">
                <a:solidFill>
                  <a:schemeClr val="bg2">
                    <a:lumMod val="10000"/>
                  </a:schemeClr>
                </a:solidFill>
              </a:rPr>
              <a:t>. </a:t>
            </a:r>
            <a:r>
              <a:rPr lang="en-US" sz="1600" dirty="0" smtClean="0">
                <a:solidFill>
                  <a:schemeClr val="bg2">
                    <a:lumMod val="10000"/>
                  </a:schemeClr>
                </a:solidFill>
              </a:rPr>
              <a:t>Jan</a:t>
            </a:r>
            <a:r>
              <a:rPr lang="en-US" sz="1600" dirty="0" smtClean="0">
                <a:solidFill>
                  <a:schemeClr val="bg2">
                    <a:lumMod val="10000"/>
                  </a:schemeClr>
                </a:solidFill>
              </a:rPr>
              <a:t> </a:t>
            </a:r>
            <a:r>
              <a:rPr lang="en-US" sz="1600" dirty="0" err="1" smtClean="0">
                <a:solidFill>
                  <a:schemeClr val="bg2">
                    <a:lumMod val="10000"/>
                  </a:schemeClr>
                </a:solidFill>
              </a:rPr>
              <a:t>Suter</a:t>
            </a:r>
            <a:r>
              <a:rPr lang="en-US" sz="1600" dirty="0" smtClean="0">
                <a:solidFill>
                  <a:schemeClr val="bg2">
                    <a:lumMod val="10000"/>
                  </a:schemeClr>
                </a:solidFill>
              </a:rPr>
              <a:t> is the most popular directors on Netflix with the most titles are mainly international </a:t>
            </a:r>
            <a:r>
              <a:rPr lang="en-US" sz="1600" dirty="0" smtClean="0">
                <a:solidFill>
                  <a:schemeClr val="bg2">
                    <a:lumMod val="10000"/>
                  </a:schemeClr>
                </a:solidFill>
              </a:rPr>
              <a:t>as</a:t>
            </a:r>
          </a:p>
          <a:p>
            <a:pPr>
              <a:buNone/>
            </a:pPr>
            <a:r>
              <a:rPr lang="en-US" sz="1600" dirty="0" smtClean="0">
                <a:solidFill>
                  <a:schemeClr val="bg2">
                    <a:lumMod val="10000"/>
                  </a:schemeClr>
                </a:solidFill>
              </a:rPr>
              <a:t>well</a:t>
            </a:r>
            <a:r>
              <a:rPr lang="en-US" sz="1600" dirty="0" smtClean="0">
                <a:solidFill>
                  <a:schemeClr val="bg2">
                    <a:lumMod val="10000"/>
                  </a:schemeClr>
                </a:solidFill>
              </a:rPr>
              <a:t>.</a:t>
            </a:r>
          </a:p>
          <a:p>
            <a:endParaRPr lang="en-US" sz="1600" dirty="0" smtClean="0">
              <a:solidFill>
                <a:schemeClr val="bg2">
                  <a:lumMod val="10000"/>
                </a:schemeClr>
              </a:solidFill>
            </a:endParaRPr>
          </a:p>
          <a:p>
            <a:pPr>
              <a:buNone/>
            </a:pPr>
            <a:r>
              <a:rPr lang="en-US" sz="1600" dirty="0" smtClean="0">
                <a:solidFill>
                  <a:schemeClr val="bg2">
                    <a:lumMod val="10000"/>
                  </a:schemeClr>
                </a:solidFill>
              </a:rPr>
              <a:t>4</a:t>
            </a:r>
            <a:r>
              <a:rPr lang="en-US" sz="1600" dirty="0" smtClean="0">
                <a:solidFill>
                  <a:schemeClr val="bg2">
                    <a:lumMod val="10000"/>
                  </a:schemeClr>
                </a:solidFill>
              </a:rPr>
              <a:t>.   </a:t>
            </a:r>
            <a:r>
              <a:rPr lang="en-US" sz="1600" dirty="0" err="1" smtClean="0">
                <a:solidFill>
                  <a:schemeClr val="bg2">
                    <a:lumMod val="10000"/>
                  </a:schemeClr>
                </a:solidFill>
              </a:rPr>
              <a:t>Anupam</a:t>
            </a:r>
            <a:r>
              <a:rPr lang="en-US" sz="1600" dirty="0" smtClean="0">
                <a:solidFill>
                  <a:schemeClr val="bg2">
                    <a:lumMod val="10000"/>
                  </a:schemeClr>
                </a:solidFill>
              </a:rPr>
              <a:t> </a:t>
            </a:r>
            <a:r>
              <a:rPr lang="en-US" sz="1600" dirty="0" err="1" smtClean="0">
                <a:solidFill>
                  <a:schemeClr val="bg2">
                    <a:lumMod val="10000"/>
                  </a:schemeClr>
                </a:solidFill>
              </a:rPr>
              <a:t>Kher</a:t>
            </a:r>
            <a:r>
              <a:rPr lang="en-US" sz="1600" dirty="0" smtClean="0">
                <a:solidFill>
                  <a:schemeClr val="bg2">
                    <a:lumMod val="10000"/>
                  </a:schemeClr>
                </a:solidFill>
              </a:rPr>
              <a:t> and </a:t>
            </a:r>
            <a:r>
              <a:rPr lang="en-US" sz="1600" dirty="0" err="1" smtClean="0">
                <a:solidFill>
                  <a:schemeClr val="bg2">
                    <a:lumMod val="10000"/>
                  </a:schemeClr>
                </a:solidFill>
              </a:rPr>
              <a:t>Sharukh</a:t>
            </a:r>
            <a:r>
              <a:rPr lang="en-US" sz="1600" dirty="0" smtClean="0">
                <a:solidFill>
                  <a:schemeClr val="bg2">
                    <a:lumMod val="10000"/>
                  </a:schemeClr>
                </a:solidFill>
              </a:rPr>
              <a:t> Khan are the most popular actor</a:t>
            </a:r>
          </a:p>
          <a:p>
            <a:endParaRPr lang="en-US" sz="1600" dirty="0" smtClean="0">
              <a:solidFill>
                <a:schemeClr val="bg2">
                  <a:lumMod val="10000"/>
                </a:schemeClr>
              </a:solidFill>
            </a:endParaRPr>
          </a:p>
          <a:p>
            <a:pPr>
              <a:buNone/>
            </a:pPr>
            <a:r>
              <a:rPr lang="en-US" sz="1600" dirty="0" smtClean="0">
                <a:solidFill>
                  <a:schemeClr val="bg2">
                    <a:lumMod val="10000"/>
                  </a:schemeClr>
                </a:solidFill>
              </a:rPr>
              <a:t>5</a:t>
            </a:r>
            <a:r>
              <a:rPr lang="en-US" sz="1600" dirty="0" smtClean="0">
                <a:solidFill>
                  <a:schemeClr val="bg2">
                    <a:lumMod val="10000"/>
                  </a:schemeClr>
                </a:solidFill>
              </a:rPr>
              <a:t>.   By </a:t>
            </a:r>
            <a:r>
              <a:rPr lang="en-US" sz="1600" dirty="0" err="1" smtClean="0">
                <a:solidFill>
                  <a:schemeClr val="bg2">
                    <a:lumMod val="10000"/>
                  </a:schemeClr>
                </a:solidFill>
              </a:rPr>
              <a:t>analysing</a:t>
            </a:r>
            <a:r>
              <a:rPr lang="en-US" sz="1600" dirty="0" smtClean="0">
                <a:solidFill>
                  <a:schemeClr val="bg2">
                    <a:lumMod val="10000"/>
                  </a:schemeClr>
                </a:solidFill>
              </a:rPr>
              <a:t> the content added over years we get to know that in recent years </a:t>
            </a:r>
            <a:r>
              <a:rPr lang="en-US" sz="1600" dirty="0" err="1" smtClean="0">
                <a:solidFill>
                  <a:schemeClr val="bg2">
                    <a:lumMod val="10000"/>
                  </a:schemeClr>
                </a:solidFill>
              </a:rPr>
              <a:t>netflix</a:t>
            </a:r>
            <a:r>
              <a:rPr lang="en-US" sz="1600" dirty="0" smtClean="0">
                <a:solidFill>
                  <a:schemeClr val="bg2">
                    <a:lumMod val="10000"/>
                  </a:schemeClr>
                </a:solidFill>
              </a:rPr>
              <a:t> is focusing movies than TV shows (movies is increased by 80% and TV shows is increased by 73% compare to 2016 data)</a:t>
            </a:r>
          </a:p>
          <a:p>
            <a:r>
              <a:rPr lang="en-US" dirty="0" smtClean="0"/>
              <a:t/>
            </a:r>
            <a:br>
              <a:rPr lang="en-US" dirty="0" smtClean="0"/>
            </a:br>
            <a:endParaRPr lang="en-US" dirty="0" smtClean="0"/>
          </a:p>
          <a:p>
            <a:pPr>
              <a:buNone/>
            </a:pPr>
            <a:endParaRPr lang="en-US" sz="10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Conclusion(continued):</a:t>
            </a:r>
            <a:endParaRPr lang="en-US" dirty="0"/>
          </a:p>
        </p:txBody>
      </p:sp>
      <p:sp>
        <p:nvSpPr>
          <p:cNvPr id="3" name="Text Placeholder 2"/>
          <p:cNvSpPr>
            <a:spLocks noGrp="1"/>
          </p:cNvSpPr>
          <p:nvPr>
            <p:ph type="body" idx="1"/>
          </p:nvPr>
        </p:nvSpPr>
        <p:spPr>
          <a:xfrm>
            <a:off x="311700" y="1051904"/>
            <a:ext cx="8520600" cy="3516971"/>
          </a:xfrm>
        </p:spPr>
        <p:txBody>
          <a:bodyPr/>
          <a:lstStyle/>
          <a:p>
            <a:pPr>
              <a:buNone/>
            </a:pPr>
            <a:r>
              <a:rPr lang="en-US" sz="1600" dirty="0" smtClean="0">
                <a:solidFill>
                  <a:schemeClr val="bg2">
                    <a:lumMod val="10000"/>
                  </a:schemeClr>
                </a:solidFill>
              </a:rPr>
              <a:t>6.   The most number of the movies and TV shows release in 2017 and 2020 respectively and united nation have the maximum content on </a:t>
            </a:r>
            <a:r>
              <a:rPr lang="en-US" sz="1600" dirty="0" err="1" smtClean="0">
                <a:solidFill>
                  <a:schemeClr val="bg2">
                    <a:lumMod val="10000"/>
                  </a:schemeClr>
                </a:solidFill>
              </a:rPr>
              <a:t>netflix</a:t>
            </a:r>
            <a:r>
              <a:rPr lang="en-US" sz="1600" dirty="0" smtClean="0">
                <a:solidFill>
                  <a:schemeClr val="bg2">
                    <a:lumMod val="10000"/>
                  </a:schemeClr>
                </a:solidFill>
              </a:rPr>
              <a:t> </a:t>
            </a:r>
          </a:p>
          <a:p>
            <a:pPr>
              <a:buNone/>
            </a:pPr>
            <a:r>
              <a:rPr lang="en-US" sz="1600" dirty="0" smtClean="0">
                <a:solidFill>
                  <a:schemeClr val="bg2">
                    <a:lumMod val="10000"/>
                  </a:schemeClr>
                </a:solidFill>
              </a:rPr>
              <a:t>7</a:t>
            </a:r>
            <a:r>
              <a:rPr lang="en-US" sz="1600" dirty="0" smtClean="0">
                <a:solidFill>
                  <a:schemeClr val="bg2">
                    <a:lumMod val="10000"/>
                  </a:schemeClr>
                </a:solidFill>
              </a:rPr>
              <a:t>.   On Netflix, Dramas genre contains the maximum content among all of the genres and the most of the content added in </a:t>
            </a:r>
            <a:r>
              <a:rPr lang="en-US" sz="1600" dirty="0" err="1" smtClean="0">
                <a:solidFill>
                  <a:schemeClr val="bg2">
                    <a:lumMod val="10000"/>
                  </a:schemeClr>
                </a:solidFill>
              </a:rPr>
              <a:t>december</a:t>
            </a:r>
            <a:r>
              <a:rPr lang="en-US" sz="1600" dirty="0" smtClean="0">
                <a:solidFill>
                  <a:schemeClr val="bg2">
                    <a:lumMod val="10000"/>
                  </a:schemeClr>
                </a:solidFill>
              </a:rPr>
              <a:t> month and less content in </a:t>
            </a:r>
            <a:r>
              <a:rPr lang="en-US" sz="1600" dirty="0" err="1" smtClean="0">
                <a:solidFill>
                  <a:schemeClr val="bg2">
                    <a:lumMod val="10000"/>
                  </a:schemeClr>
                </a:solidFill>
              </a:rPr>
              <a:t>february</a:t>
            </a:r>
            <a:r>
              <a:rPr lang="en-US" sz="1600" dirty="0" smtClean="0">
                <a:solidFill>
                  <a:schemeClr val="bg2">
                    <a:lumMod val="10000"/>
                  </a:schemeClr>
                </a:solidFill>
              </a:rPr>
              <a:t> </a:t>
            </a:r>
          </a:p>
          <a:p>
            <a:pPr>
              <a:buNone/>
            </a:pPr>
            <a:r>
              <a:rPr lang="en-US" sz="1600" dirty="0" smtClean="0">
                <a:solidFill>
                  <a:schemeClr val="bg2">
                    <a:lumMod val="10000"/>
                  </a:schemeClr>
                </a:solidFill>
              </a:rPr>
              <a:t>8</a:t>
            </a:r>
            <a:r>
              <a:rPr lang="en-US" sz="1600" dirty="0" smtClean="0">
                <a:solidFill>
                  <a:schemeClr val="bg2">
                    <a:lumMod val="10000"/>
                  </a:schemeClr>
                </a:solidFill>
              </a:rPr>
              <a:t>.   By applying the silhouette score method for n range clusters on dataset we got best score which is 0.348 for 3 clusters it means content explained well on their own clusters, by using elbow method after k = 3 curve gets linear it means k = 3 will be the best cluster</a:t>
            </a:r>
          </a:p>
          <a:p>
            <a:endParaRPr lang="en-US" sz="1600" dirty="0" smtClean="0">
              <a:solidFill>
                <a:schemeClr val="bg2">
                  <a:lumMod val="10000"/>
                </a:schemeClr>
              </a:solidFill>
            </a:endParaRPr>
          </a:p>
          <a:p>
            <a:pPr>
              <a:buNone/>
            </a:pPr>
            <a:r>
              <a:rPr lang="en-US" sz="1600" dirty="0" smtClean="0">
                <a:solidFill>
                  <a:schemeClr val="bg2">
                    <a:lumMod val="10000"/>
                  </a:schemeClr>
                </a:solidFill>
              </a:rPr>
              <a:t>9</a:t>
            </a:r>
            <a:r>
              <a:rPr lang="en-US" sz="1600" dirty="0" smtClean="0">
                <a:solidFill>
                  <a:schemeClr val="bg2">
                    <a:lumMod val="10000"/>
                  </a:schemeClr>
                </a:solidFill>
              </a:rPr>
              <a:t>.   Applied different clustering models </a:t>
            </a:r>
            <a:r>
              <a:rPr lang="en-US" sz="1600" dirty="0" err="1" smtClean="0">
                <a:solidFill>
                  <a:schemeClr val="bg2">
                    <a:lumMod val="10000"/>
                  </a:schemeClr>
                </a:solidFill>
              </a:rPr>
              <a:t>Kmeans</a:t>
            </a:r>
            <a:r>
              <a:rPr lang="en-US" sz="1600" dirty="0" smtClean="0">
                <a:solidFill>
                  <a:schemeClr val="bg2">
                    <a:lumMod val="10000"/>
                  </a:schemeClr>
                </a:solidFill>
              </a:rPr>
              <a:t>, hierarchical, Agglomerative clustering  on data we got the best cluster </a:t>
            </a:r>
            <a:r>
              <a:rPr lang="en-US" sz="1600" dirty="0" err="1" smtClean="0">
                <a:solidFill>
                  <a:schemeClr val="bg2">
                    <a:lumMod val="10000"/>
                  </a:schemeClr>
                </a:solidFill>
              </a:rPr>
              <a:t>arrangments</a:t>
            </a:r>
            <a:r>
              <a:rPr lang="en-US" sz="1600" dirty="0" smtClean="0">
                <a:solidFill>
                  <a:schemeClr val="bg2">
                    <a:lumMod val="10000"/>
                  </a:schemeClr>
                </a:solidFill>
              </a:rPr>
              <a:t> </a:t>
            </a:r>
          </a:p>
          <a:p>
            <a:endParaRPr lang="en-US" sz="1600" dirty="0" smtClean="0">
              <a:solidFill>
                <a:schemeClr val="bg2">
                  <a:lumMod val="10000"/>
                </a:schemeClr>
              </a:solidFill>
            </a:endParaRPr>
          </a:p>
          <a:p>
            <a:pPr>
              <a:buNone/>
            </a:pPr>
            <a:r>
              <a:rPr lang="en-US" sz="1600" dirty="0" smtClean="0">
                <a:solidFill>
                  <a:schemeClr val="bg2">
                    <a:lumMod val="10000"/>
                  </a:schemeClr>
                </a:solidFill>
              </a:rPr>
              <a:t>10</a:t>
            </a:r>
            <a:r>
              <a:rPr lang="en-US" sz="1600" dirty="0" smtClean="0">
                <a:solidFill>
                  <a:schemeClr val="bg2">
                    <a:lumMod val="10000"/>
                  </a:schemeClr>
                </a:solidFill>
              </a:rPr>
              <a:t>.   By applying different clustering algorithms to our dataset .we get the optimal number of cluster is equal to 3</a:t>
            </a:r>
          </a:p>
          <a:p>
            <a:endParaRPr lang="en-US" sz="1600" dirty="0">
              <a:solidFill>
                <a:schemeClr val="bg2">
                  <a:lumMod val="10000"/>
                </a:schemeClr>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552" y="1711922"/>
            <a:ext cx="6879747" cy="1588167"/>
          </a:xfrm>
        </p:spPr>
        <p:txBody>
          <a:bodyPr/>
          <a:lstStyle/>
          <a:p>
            <a:r>
              <a:rPr lang="en-IN" dirty="0" smtClean="0"/>
              <a:t>           Thank You!</a:t>
            </a:r>
            <a:endParaRPr lang="en-US" dirty="0"/>
          </a:p>
        </p:txBody>
      </p:sp>
      <p:sp>
        <p:nvSpPr>
          <p:cNvPr id="3" name="Text Placeholder 2"/>
          <p:cNvSpPr>
            <a:spLocks noGrp="1"/>
          </p:cNvSpPr>
          <p:nvPr>
            <p:ph type="body" idx="1"/>
          </p:nvPr>
        </p:nvSpPr>
        <p:spPr/>
        <p:txBody>
          <a:bodyPr/>
          <a:lstStyle/>
          <a:p>
            <a:pPr>
              <a:buNone/>
            </a:pPr>
            <a:endParaRPr lang="en-US" sz="24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12700" lvl="0" indent="0" algn="l" rtl="0">
              <a:spcBef>
                <a:spcPts val="0"/>
              </a:spcBef>
              <a:spcAft>
                <a:spcPts val="0"/>
              </a:spcAft>
              <a:buNone/>
            </a:pPr>
            <a:r>
              <a:rPr lang="en-GB" sz="3200" b="1">
                <a:latin typeface="Verdana"/>
                <a:ea typeface="Verdana"/>
                <a:cs typeface="Verdana"/>
                <a:sym typeface="Verdana"/>
              </a:rPr>
              <a:t>Introduction</a:t>
            </a:r>
            <a:endParaRPr sz="4200" b="1">
              <a:latin typeface="Verdana"/>
              <a:ea typeface="Verdana"/>
              <a:cs typeface="Verdana"/>
              <a:sym typeface="Verdana"/>
            </a:endParaRPr>
          </a:p>
          <a:p>
            <a:pPr marL="0" lvl="0" indent="0" algn="l" rtl="0">
              <a:spcBef>
                <a:spcPts val="0"/>
              </a:spcBef>
              <a:spcAft>
                <a:spcPts val="0"/>
              </a:spcAft>
              <a:buNone/>
            </a:pPr>
            <a:endParaRPr/>
          </a:p>
        </p:txBody>
      </p:sp>
      <p:sp>
        <p:nvSpPr>
          <p:cNvPr id="69" name="Google Shape;69;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12700" lvl="0" indent="0" algn="l" rtl="0">
              <a:lnSpc>
                <a:spcPct val="100000"/>
              </a:lnSpc>
              <a:spcBef>
                <a:spcPts val="0"/>
              </a:spcBef>
              <a:spcAft>
                <a:spcPts val="0"/>
              </a:spcAft>
              <a:buClr>
                <a:srgbClr val="000000"/>
              </a:buClr>
              <a:buFont typeface="Arial"/>
              <a:buNone/>
            </a:pPr>
            <a:r>
              <a:rPr lang="en-GB" sz="2100" b="1">
                <a:solidFill>
                  <a:schemeClr val="lt1"/>
                </a:solidFill>
                <a:latin typeface="Verdana"/>
                <a:ea typeface="Verdana"/>
                <a:cs typeface="Verdana"/>
                <a:sym typeface="Verdana"/>
              </a:rPr>
              <a:t>Netflix is a media distribution company. It started with DVD distribution via mail, but has evolved substantially over the course of its existence. Today, Netflix is focused on streaming video. Some of its content is licensed, and some of the content is produced in-house. Netflix originally focused on movies, but today television shows are probably the more common format. Netflix works on a subscription model, where users get unlimited access to content with a paid subscription.</a:t>
            </a:r>
            <a:endParaRPr sz="3100" b="1">
              <a:solidFill>
                <a:schemeClr val="lt1"/>
              </a:solidFill>
              <a:latin typeface="Verdana"/>
              <a:ea typeface="Verdana"/>
              <a:cs typeface="Verdana"/>
              <a:sym typeface="Verdana"/>
            </a:endParaRPr>
          </a:p>
          <a:p>
            <a:pPr marL="0" lvl="0" indent="0" algn="l" rtl="0">
              <a:spcBef>
                <a:spcPts val="0"/>
              </a:spcBef>
              <a:spcAft>
                <a:spcPts val="0"/>
              </a:spcAft>
              <a:buNone/>
            </a:pPr>
            <a:endParaRPr/>
          </a:p>
        </p:txBody>
      </p:sp>
      <p:sp>
        <p:nvSpPr>
          <p:cNvPr id="70" name="Google Shape;70;p15"/>
          <p:cNvSpPr txBox="1"/>
          <p:nvPr/>
        </p:nvSpPr>
        <p:spPr>
          <a:xfrm>
            <a:off x="429750" y="152400"/>
            <a:ext cx="76818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900" b="1">
                <a:solidFill>
                  <a:srgbClr val="F4FDFF"/>
                </a:solidFill>
              </a:rPr>
              <a:t>:</a:t>
            </a:r>
            <a:endParaRPr sz="9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188025" y="94000"/>
            <a:ext cx="8644200" cy="617700"/>
          </a:xfrm>
          <a:prstGeom prst="rect">
            <a:avLst/>
          </a:prstGeom>
        </p:spPr>
        <p:txBody>
          <a:bodyPr spcFirstLastPara="1" wrap="square" lIns="91425" tIns="91425" rIns="91425" bIns="91425" anchor="t" anchorCtr="0">
            <a:noAutofit/>
          </a:bodyPr>
          <a:lstStyle/>
          <a:p>
            <a:pPr marL="12700" lvl="0" indent="0" algn="l" rtl="0">
              <a:spcBef>
                <a:spcPts val="0"/>
              </a:spcBef>
              <a:spcAft>
                <a:spcPts val="0"/>
              </a:spcAft>
              <a:buClr>
                <a:srgbClr val="000000"/>
              </a:buClr>
              <a:buFont typeface="Arial"/>
              <a:buNone/>
            </a:pPr>
            <a:r>
              <a:rPr lang="en-GB" b="1">
                <a:latin typeface="Verdana"/>
                <a:ea typeface="Verdana"/>
                <a:cs typeface="Verdana"/>
                <a:sym typeface="Verdana"/>
              </a:rPr>
              <a:t>Problem Statement</a:t>
            </a:r>
            <a:endParaRPr/>
          </a:p>
        </p:txBody>
      </p:sp>
      <p:sp>
        <p:nvSpPr>
          <p:cNvPr id="76" name="Google Shape;76;p16"/>
          <p:cNvSpPr txBox="1">
            <a:spLocks noGrp="1"/>
          </p:cNvSpPr>
          <p:nvPr>
            <p:ph type="body" idx="1"/>
          </p:nvPr>
        </p:nvSpPr>
        <p:spPr>
          <a:xfrm>
            <a:off x="120875" y="631175"/>
            <a:ext cx="8711400" cy="45123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GB" sz="1600" b="1">
                <a:solidFill>
                  <a:schemeClr val="lt1"/>
                </a:solidFill>
                <a:highlight>
                  <a:srgbClr val="FFFFFF"/>
                </a:highlight>
                <a:latin typeface="Roboto"/>
                <a:ea typeface="Roboto"/>
                <a:cs typeface="Roboto"/>
                <a:sym typeface="Roboto"/>
              </a:rPr>
              <a:t>This dataset consists of tv shows and movies available on Netflix as of 2019. The dataset is collected from Flexible which is a third-party Netflix search engine.</a:t>
            </a:r>
            <a:endParaRPr sz="1600" b="1">
              <a:solidFill>
                <a:schemeClr val="lt1"/>
              </a:solidFill>
              <a:highlight>
                <a:srgbClr val="FFFFFF"/>
              </a:highlight>
              <a:latin typeface="Roboto"/>
              <a:ea typeface="Roboto"/>
              <a:cs typeface="Roboto"/>
              <a:sym typeface="Roboto"/>
            </a:endParaRPr>
          </a:p>
          <a:p>
            <a:pPr marL="0" lvl="0" indent="0" algn="l" rtl="0">
              <a:spcBef>
                <a:spcPts val="600"/>
              </a:spcBef>
              <a:spcAft>
                <a:spcPts val="0"/>
              </a:spcAft>
              <a:buNone/>
            </a:pPr>
            <a:r>
              <a:rPr lang="en-GB" sz="1600" b="1">
                <a:solidFill>
                  <a:schemeClr val="lt1"/>
                </a:solidFill>
                <a:highlight>
                  <a:srgbClr val="FFFFFF"/>
                </a:highlight>
                <a:latin typeface="Roboto"/>
                <a:ea typeface="Roboto"/>
                <a:cs typeface="Roboto"/>
                <a:sym typeface="Roboto"/>
              </a:rPr>
              <a:t>In 2018, they released an interesting report which shows that the number of TV shows on Netflix has nearly tripled since 2010. The streaming services number of movies has decreased by more than 2,000 titles since 2010, while its number of TV shows has nearly tripled. It will be interesting to explore what all other insights can be obtained from the same dataset.</a:t>
            </a:r>
            <a:endParaRPr sz="1600" b="1">
              <a:solidFill>
                <a:schemeClr val="lt1"/>
              </a:solidFill>
              <a:highlight>
                <a:srgbClr val="FFFFFF"/>
              </a:highlight>
              <a:latin typeface="Roboto"/>
              <a:ea typeface="Roboto"/>
              <a:cs typeface="Roboto"/>
              <a:sym typeface="Roboto"/>
            </a:endParaRPr>
          </a:p>
          <a:p>
            <a:pPr marL="0" lvl="0" indent="0" algn="l" rtl="0">
              <a:spcBef>
                <a:spcPts val="600"/>
              </a:spcBef>
              <a:spcAft>
                <a:spcPts val="0"/>
              </a:spcAft>
              <a:buNone/>
            </a:pPr>
            <a:r>
              <a:rPr lang="en-GB" sz="1600" b="1">
                <a:solidFill>
                  <a:schemeClr val="lt1"/>
                </a:solidFill>
                <a:highlight>
                  <a:srgbClr val="FFFFFF"/>
                </a:highlight>
                <a:latin typeface="Roboto"/>
                <a:ea typeface="Roboto"/>
                <a:cs typeface="Roboto"/>
                <a:sym typeface="Roboto"/>
              </a:rPr>
              <a:t>Integrating this dataset with other external datasets such as IMDB ratings, rotten tomatoes can also provide many interesting findings.</a:t>
            </a:r>
            <a:endParaRPr sz="1600" b="1">
              <a:solidFill>
                <a:schemeClr val="lt1"/>
              </a:solidFill>
              <a:highlight>
                <a:srgbClr val="FFFFFF"/>
              </a:highlight>
              <a:latin typeface="Roboto"/>
              <a:ea typeface="Roboto"/>
              <a:cs typeface="Roboto"/>
              <a:sym typeface="Roboto"/>
            </a:endParaRPr>
          </a:p>
          <a:p>
            <a:pPr marL="0" lvl="0" indent="0" algn="l" rtl="0">
              <a:spcBef>
                <a:spcPts val="600"/>
              </a:spcBef>
              <a:spcAft>
                <a:spcPts val="0"/>
              </a:spcAft>
              <a:buNone/>
            </a:pPr>
            <a:r>
              <a:rPr lang="en-GB" sz="1600" b="1">
                <a:solidFill>
                  <a:schemeClr val="lt1"/>
                </a:solidFill>
                <a:highlight>
                  <a:srgbClr val="FFFFFF"/>
                </a:highlight>
                <a:latin typeface="Roboto"/>
                <a:ea typeface="Roboto"/>
                <a:cs typeface="Roboto"/>
                <a:sym typeface="Roboto"/>
              </a:rPr>
              <a:t>Let us try to solve.</a:t>
            </a:r>
            <a:endParaRPr sz="1600" b="1">
              <a:solidFill>
                <a:schemeClr val="lt1"/>
              </a:solidFill>
              <a:highlight>
                <a:srgbClr val="FFFFFF"/>
              </a:highlight>
              <a:latin typeface="Roboto"/>
              <a:ea typeface="Roboto"/>
              <a:cs typeface="Roboto"/>
              <a:sym typeface="Roboto"/>
            </a:endParaRPr>
          </a:p>
          <a:p>
            <a:pPr marL="0" lvl="0" indent="0" algn="l" rtl="0">
              <a:lnSpc>
                <a:spcPct val="100000"/>
              </a:lnSpc>
              <a:spcBef>
                <a:spcPts val="500"/>
              </a:spcBef>
              <a:spcAft>
                <a:spcPts val="0"/>
              </a:spcAft>
              <a:buNone/>
            </a:pPr>
            <a:r>
              <a:rPr lang="en-GB" sz="1600" b="1">
                <a:solidFill>
                  <a:srgbClr val="244061"/>
                </a:solidFill>
              </a:rPr>
              <a:t>In this project, you are required to do</a:t>
            </a:r>
            <a:endParaRPr sz="1600">
              <a:solidFill>
                <a:srgbClr val="244061"/>
              </a:solidFill>
            </a:endParaRPr>
          </a:p>
          <a:p>
            <a:pPr marL="457200" lvl="1" indent="-101600" algn="l" rtl="0">
              <a:lnSpc>
                <a:spcPct val="100000"/>
              </a:lnSpc>
              <a:spcBef>
                <a:spcPts val="0"/>
              </a:spcBef>
              <a:spcAft>
                <a:spcPts val="0"/>
              </a:spcAft>
              <a:buClr>
                <a:srgbClr val="244061"/>
              </a:buClr>
              <a:buSzPts val="1600"/>
              <a:buFont typeface="Calibri"/>
              <a:buAutoNum type="arabicPeriod"/>
            </a:pPr>
            <a:r>
              <a:rPr lang="en-GB" sz="1600" b="1">
                <a:solidFill>
                  <a:srgbClr val="244061"/>
                </a:solidFill>
              </a:rPr>
              <a:t>Exploratory Data Analysis</a:t>
            </a:r>
            <a:endParaRPr sz="1800" b="1">
              <a:solidFill>
                <a:srgbClr val="000000"/>
              </a:solidFill>
              <a:latin typeface="Calibri"/>
              <a:ea typeface="Calibri"/>
              <a:cs typeface="Calibri"/>
              <a:sym typeface="Calibri"/>
            </a:endParaRPr>
          </a:p>
          <a:p>
            <a:pPr marL="457200" lvl="1" indent="-101600" algn="l" rtl="0">
              <a:lnSpc>
                <a:spcPct val="100000"/>
              </a:lnSpc>
              <a:spcBef>
                <a:spcPts val="0"/>
              </a:spcBef>
              <a:spcAft>
                <a:spcPts val="0"/>
              </a:spcAft>
              <a:buClr>
                <a:srgbClr val="244061"/>
              </a:buClr>
              <a:buSzPts val="1600"/>
              <a:buFont typeface="Calibri"/>
              <a:buAutoNum type="arabicPeriod"/>
            </a:pPr>
            <a:r>
              <a:rPr lang="en-GB" sz="1600" b="1">
                <a:solidFill>
                  <a:srgbClr val="244061"/>
                </a:solidFill>
              </a:rPr>
              <a:t>Understanding what type content is available in different countries</a:t>
            </a:r>
            <a:endParaRPr sz="1800" b="1">
              <a:solidFill>
                <a:srgbClr val="000000"/>
              </a:solidFill>
              <a:latin typeface="Calibri"/>
              <a:ea typeface="Calibri"/>
              <a:cs typeface="Calibri"/>
              <a:sym typeface="Calibri"/>
            </a:endParaRPr>
          </a:p>
          <a:p>
            <a:pPr marL="457200" lvl="1" indent="-101600" algn="l" rtl="0">
              <a:lnSpc>
                <a:spcPct val="100000"/>
              </a:lnSpc>
              <a:spcBef>
                <a:spcPts val="0"/>
              </a:spcBef>
              <a:spcAft>
                <a:spcPts val="0"/>
              </a:spcAft>
              <a:buClr>
                <a:srgbClr val="244061"/>
              </a:buClr>
              <a:buSzPts val="1600"/>
              <a:buFont typeface="Calibri"/>
              <a:buAutoNum type="arabicPeriod"/>
            </a:pPr>
            <a:r>
              <a:rPr lang="en-GB" sz="1600" b="1">
                <a:solidFill>
                  <a:srgbClr val="244061"/>
                </a:solidFill>
              </a:rPr>
              <a:t>Is Netflix has increasingly focusing on TV rather than movies in recent years.</a:t>
            </a:r>
            <a:endParaRPr sz="1800" b="1">
              <a:solidFill>
                <a:srgbClr val="000000"/>
              </a:solidFill>
              <a:latin typeface="Calibri"/>
              <a:ea typeface="Calibri"/>
              <a:cs typeface="Calibri"/>
              <a:sym typeface="Calibri"/>
            </a:endParaRPr>
          </a:p>
          <a:p>
            <a:pPr marL="457200" lvl="1" indent="-101600" algn="l" rtl="0">
              <a:lnSpc>
                <a:spcPct val="100000"/>
              </a:lnSpc>
              <a:spcBef>
                <a:spcPts val="0"/>
              </a:spcBef>
              <a:spcAft>
                <a:spcPts val="0"/>
              </a:spcAft>
              <a:buClr>
                <a:srgbClr val="244061"/>
              </a:buClr>
              <a:buSzPts val="1600"/>
              <a:buFont typeface="Calibri"/>
              <a:buAutoNum type="arabicPeriod"/>
            </a:pPr>
            <a:r>
              <a:rPr lang="en-GB" sz="1600" b="1">
                <a:solidFill>
                  <a:srgbClr val="244061"/>
                </a:solidFill>
              </a:rPr>
              <a:t>Clustering similar content by matching text-based features</a:t>
            </a:r>
            <a:endParaRPr sz="1800" b="1">
              <a:solidFill>
                <a:srgbClr val="000000"/>
              </a:solidFill>
              <a:latin typeface="Calibri"/>
              <a:ea typeface="Calibri"/>
              <a:cs typeface="Calibri"/>
              <a:sym typeface="Calibri"/>
            </a:endParaRPr>
          </a:p>
          <a:p>
            <a:pPr marL="0" lvl="0" indent="0" algn="l" rtl="0">
              <a:spcBef>
                <a:spcPts val="600"/>
              </a:spcBef>
              <a:spcAft>
                <a:spcPts val="0"/>
              </a:spcAft>
              <a:buNone/>
            </a:pPr>
            <a:endParaRPr sz="1500" b="1">
              <a:solidFill>
                <a:schemeClr val="lt1"/>
              </a:solidFill>
              <a:highlight>
                <a:srgbClr val="FFFFFF"/>
              </a:highlight>
              <a:latin typeface="Roboto"/>
              <a:ea typeface="Roboto"/>
              <a:cs typeface="Roboto"/>
              <a:sym typeface="Roboto"/>
            </a:endParaRPr>
          </a:p>
          <a:p>
            <a:pPr marL="0" lvl="0" indent="0" algn="l" rtl="0">
              <a:spcBef>
                <a:spcPts val="500"/>
              </a:spcBef>
              <a:spcAft>
                <a:spcPts val="0"/>
              </a:spcAft>
              <a:buNone/>
            </a:pPr>
            <a:endParaRPr sz="2000" b="1">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0" y="0"/>
            <a:ext cx="8832300" cy="644700"/>
          </a:xfrm>
          <a:prstGeom prst="rect">
            <a:avLst/>
          </a:prstGeom>
        </p:spPr>
        <p:txBody>
          <a:bodyPr spcFirstLastPara="1" wrap="square" lIns="91425" tIns="91425" rIns="91425" bIns="91425" anchor="t" anchorCtr="0">
            <a:noAutofit/>
          </a:bodyPr>
          <a:lstStyle/>
          <a:p>
            <a:pPr marL="12700" lvl="0" indent="0" algn="l" rtl="0">
              <a:spcBef>
                <a:spcPts val="0"/>
              </a:spcBef>
              <a:spcAft>
                <a:spcPts val="0"/>
              </a:spcAft>
              <a:buClr>
                <a:srgbClr val="000000"/>
              </a:buClr>
              <a:buFont typeface="Arial"/>
              <a:buNone/>
            </a:pPr>
            <a:r>
              <a:rPr lang="en-GB" sz="3200" b="1">
                <a:latin typeface="Verdana"/>
                <a:ea typeface="Verdana"/>
                <a:cs typeface="Verdana"/>
                <a:sym typeface="Verdana"/>
              </a:rPr>
              <a:t>Data Description</a:t>
            </a:r>
            <a:endParaRPr sz="4200" b="1">
              <a:latin typeface="Verdana"/>
              <a:ea typeface="Verdana"/>
              <a:cs typeface="Verdana"/>
              <a:sym typeface="Verdana"/>
            </a:endParaRPr>
          </a:p>
          <a:p>
            <a:pPr marL="0" lvl="0" indent="0" algn="l" rtl="0">
              <a:spcBef>
                <a:spcPts val="0"/>
              </a:spcBef>
              <a:spcAft>
                <a:spcPts val="0"/>
              </a:spcAft>
              <a:buNone/>
            </a:pPr>
            <a:endParaRPr/>
          </a:p>
        </p:txBody>
      </p:sp>
      <p:sp>
        <p:nvSpPr>
          <p:cNvPr id="82" name="Google Shape;82;p17"/>
          <p:cNvSpPr txBox="1">
            <a:spLocks noGrp="1"/>
          </p:cNvSpPr>
          <p:nvPr>
            <p:ph type="body" idx="1"/>
          </p:nvPr>
        </p:nvSpPr>
        <p:spPr>
          <a:xfrm>
            <a:off x="0" y="644700"/>
            <a:ext cx="8832300" cy="4399500"/>
          </a:xfrm>
          <a:prstGeom prst="rect">
            <a:avLst/>
          </a:prstGeom>
        </p:spPr>
        <p:txBody>
          <a:bodyPr spcFirstLastPara="1" wrap="square" lIns="91425" tIns="91425" rIns="91425" bIns="91425" anchor="t" anchorCtr="0">
            <a:noAutofit/>
          </a:bodyPr>
          <a:lstStyle/>
          <a:p>
            <a:pPr marL="551180" lvl="1" indent="0" algn="l" rtl="0">
              <a:lnSpc>
                <a:spcPct val="100000"/>
              </a:lnSpc>
              <a:spcBef>
                <a:spcPts val="100"/>
              </a:spcBef>
              <a:spcAft>
                <a:spcPts val="0"/>
              </a:spcAft>
              <a:buNone/>
            </a:pPr>
            <a:endParaRPr sz="1800" b="1">
              <a:solidFill>
                <a:srgbClr val="244061"/>
              </a:solidFill>
            </a:endParaRPr>
          </a:p>
          <a:p>
            <a:pPr marL="551180" lvl="1" indent="0" algn="l" rtl="0">
              <a:lnSpc>
                <a:spcPct val="100000"/>
              </a:lnSpc>
              <a:spcBef>
                <a:spcPts val="0"/>
              </a:spcBef>
              <a:spcAft>
                <a:spcPts val="0"/>
              </a:spcAft>
              <a:buNone/>
            </a:pPr>
            <a:r>
              <a:rPr lang="en-GB" sz="1800" b="1">
                <a:solidFill>
                  <a:srgbClr val="244061"/>
                </a:solidFill>
              </a:rPr>
              <a:t>The data was collected from Flexible which is third party Netflix </a:t>
            </a:r>
            <a:endParaRPr>
              <a:solidFill>
                <a:srgbClr val="000000"/>
              </a:solidFill>
            </a:endParaRPr>
          </a:p>
          <a:p>
            <a:pPr marL="551180" lvl="1" indent="0" algn="l" rtl="0">
              <a:lnSpc>
                <a:spcPct val="100000"/>
              </a:lnSpc>
              <a:spcBef>
                <a:spcPts val="100"/>
              </a:spcBef>
              <a:spcAft>
                <a:spcPts val="0"/>
              </a:spcAft>
              <a:buNone/>
            </a:pPr>
            <a:r>
              <a:rPr lang="en-GB" sz="1800" b="1">
                <a:solidFill>
                  <a:srgbClr val="244061"/>
                </a:solidFill>
              </a:rPr>
              <a:t>search engine. The dataset consists of movies and TV shows data till </a:t>
            </a:r>
            <a:endParaRPr>
              <a:solidFill>
                <a:srgbClr val="000000"/>
              </a:solidFill>
            </a:endParaRPr>
          </a:p>
          <a:p>
            <a:pPr marL="551180" lvl="1" indent="0" algn="l" rtl="0">
              <a:lnSpc>
                <a:spcPct val="100000"/>
              </a:lnSpc>
              <a:spcBef>
                <a:spcPts val="100"/>
              </a:spcBef>
              <a:spcAft>
                <a:spcPts val="0"/>
              </a:spcAft>
              <a:buNone/>
            </a:pPr>
            <a:r>
              <a:rPr lang="en-GB" sz="1800" b="1">
                <a:solidFill>
                  <a:srgbClr val="244061"/>
                </a:solidFill>
              </a:rPr>
              <a:t>2019. The dataset has 7787 rows of data.</a:t>
            </a:r>
            <a:endParaRPr>
              <a:solidFill>
                <a:srgbClr val="000000"/>
              </a:solidFill>
            </a:endParaRPr>
          </a:p>
          <a:p>
            <a:pPr marL="551180" lvl="1" indent="0" algn="l" rtl="0">
              <a:lnSpc>
                <a:spcPct val="100000"/>
              </a:lnSpc>
              <a:spcBef>
                <a:spcPts val="100"/>
              </a:spcBef>
              <a:spcAft>
                <a:spcPts val="0"/>
              </a:spcAft>
              <a:buNone/>
            </a:pPr>
            <a:endParaRPr sz="1800" b="1">
              <a:solidFill>
                <a:srgbClr val="244061"/>
              </a:solidFill>
            </a:endParaRPr>
          </a:p>
          <a:p>
            <a:pPr marL="0" lvl="1" indent="0" algn="l" rtl="0">
              <a:lnSpc>
                <a:spcPct val="100000"/>
              </a:lnSpc>
              <a:spcBef>
                <a:spcPts val="100"/>
              </a:spcBef>
              <a:spcAft>
                <a:spcPts val="0"/>
              </a:spcAft>
              <a:buClr>
                <a:srgbClr val="000000"/>
              </a:buClr>
              <a:buFont typeface="Arial"/>
              <a:buNone/>
            </a:pPr>
            <a:r>
              <a:rPr lang="en-GB" sz="1800" b="1">
                <a:solidFill>
                  <a:srgbClr val="244061"/>
                </a:solidFill>
              </a:rPr>
              <a:t>          The dataset consists of eleven textual columns and one numeric</a:t>
            </a:r>
            <a:endParaRPr>
              <a:solidFill>
                <a:srgbClr val="000000"/>
              </a:solidFill>
            </a:endParaRPr>
          </a:p>
          <a:p>
            <a:pPr marL="551180" lvl="1" indent="0" algn="l" rtl="0">
              <a:lnSpc>
                <a:spcPct val="100000"/>
              </a:lnSpc>
              <a:spcBef>
                <a:spcPts val="100"/>
              </a:spcBef>
              <a:spcAft>
                <a:spcPts val="0"/>
              </a:spcAft>
              <a:buNone/>
            </a:pPr>
            <a:r>
              <a:rPr lang="en-GB" sz="1800" b="1">
                <a:solidFill>
                  <a:srgbClr val="244061"/>
                </a:solidFill>
              </a:rPr>
              <a:t>Column.</a:t>
            </a:r>
            <a:endParaRPr sz="1800" b="1">
              <a:solidFill>
                <a:srgbClr val="244061"/>
              </a:solidFill>
            </a:endParaRPr>
          </a:p>
          <a:p>
            <a:pPr marL="551180" lvl="1" indent="0" algn="l" rtl="0">
              <a:lnSpc>
                <a:spcPct val="100000"/>
              </a:lnSpc>
              <a:spcBef>
                <a:spcPts val="100"/>
              </a:spcBef>
              <a:spcAft>
                <a:spcPts val="0"/>
              </a:spcAft>
              <a:buNone/>
            </a:pPr>
            <a:endParaRPr sz="1800" b="1">
              <a:solidFill>
                <a:srgbClr val="244061"/>
              </a:solidFill>
            </a:endParaRPr>
          </a:p>
          <a:p>
            <a:pPr marL="93980" lvl="0" indent="0" algn="l" rtl="0">
              <a:lnSpc>
                <a:spcPct val="100000"/>
              </a:lnSpc>
              <a:spcBef>
                <a:spcPts val="100"/>
              </a:spcBef>
              <a:spcAft>
                <a:spcPts val="0"/>
              </a:spcAft>
              <a:buClr>
                <a:srgbClr val="000000"/>
              </a:buClr>
              <a:buFont typeface="Arial"/>
              <a:buNone/>
            </a:pPr>
            <a:r>
              <a:rPr lang="en-GB" sz="1950" b="1">
                <a:solidFill>
                  <a:srgbClr val="244061"/>
                </a:solidFill>
              </a:rPr>
              <a:t>Attribute Information :</a:t>
            </a:r>
            <a:endParaRPr sz="1950">
              <a:solidFill>
                <a:srgbClr val="244061"/>
              </a:solidFill>
            </a:endParaRPr>
          </a:p>
          <a:p>
            <a:pPr marL="551180" lvl="0" indent="-415925" algn="l" rtl="0">
              <a:lnSpc>
                <a:spcPct val="100000"/>
              </a:lnSpc>
              <a:spcBef>
                <a:spcPts val="1560"/>
              </a:spcBef>
              <a:spcAft>
                <a:spcPts val="0"/>
              </a:spcAft>
              <a:buClr>
                <a:srgbClr val="244061"/>
              </a:buClr>
              <a:buSzPts val="1800"/>
              <a:buAutoNum type="arabicPeriod"/>
            </a:pPr>
            <a:r>
              <a:rPr lang="en-GB" b="1">
                <a:solidFill>
                  <a:srgbClr val="244061"/>
                </a:solidFill>
              </a:rPr>
              <a:t>show_id : </a:t>
            </a:r>
            <a:r>
              <a:rPr lang="en-GB">
                <a:solidFill>
                  <a:srgbClr val="244061"/>
                </a:solidFill>
              </a:rPr>
              <a:t>Unique ID for every Movie / Tv Show</a:t>
            </a:r>
            <a:endParaRPr>
              <a:solidFill>
                <a:srgbClr val="244061"/>
              </a:solidFill>
            </a:endParaRPr>
          </a:p>
          <a:p>
            <a:pPr marL="551180" lvl="0" indent="-415925" algn="l" rtl="0">
              <a:lnSpc>
                <a:spcPct val="100000"/>
              </a:lnSpc>
              <a:spcBef>
                <a:spcPts val="305"/>
              </a:spcBef>
              <a:spcAft>
                <a:spcPts val="0"/>
              </a:spcAft>
              <a:buClr>
                <a:srgbClr val="244061"/>
              </a:buClr>
              <a:buSzPts val="1800"/>
              <a:buAutoNum type="arabicPeriod"/>
            </a:pPr>
            <a:r>
              <a:rPr lang="en-GB" b="1">
                <a:solidFill>
                  <a:srgbClr val="244061"/>
                </a:solidFill>
              </a:rPr>
              <a:t>type : </a:t>
            </a:r>
            <a:r>
              <a:rPr lang="en-GB">
                <a:solidFill>
                  <a:srgbClr val="244061"/>
                </a:solidFill>
              </a:rPr>
              <a:t>Identiﬁer - A Movie or TV Show</a:t>
            </a:r>
            <a:endParaRPr>
              <a:solidFill>
                <a:srgbClr val="244061"/>
              </a:solidFill>
            </a:endParaRPr>
          </a:p>
          <a:p>
            <a:pPr marL="551180" lvl="0" indent="-415925" algn="l" rtl="0">
              <a:lnSpc>
                <a:spcPct val="100000"/>
              </a:lnSpc>
              <a:spcBef>
                <a:spcPts val="305"/>
              </a:spcBef>
              <a:spcAft>
                <a:spcPts val="0"/>
              </a:spcAft>
              <a:buClr>
                <a:srgbClr val="244061"/>
              </a:buClr>
              <a:buSzPts val="1800"/>
              <a:buAutoNum type="arabicPeriod"/>
            </a:pPr>
            <a:r>
              <a:rPr lang="en-GB" b="1">
                <a:solidFill>
                  <a:srgbClr val="244061"/>
                </a:solidFill>
              </a:rPr>
              <a:t>title : </a:t>
            </a:r>
            <a:r>
              <a:rPr lang="en-GB">
                <a:solidFill>
                  <a:srgbClr val="244061"/>
                </a:solidFill>
              </a:rPr>
              <a:t>Title of the Movie / Tv Show</a:t>
            </a:r>
            <a:endParaRPr>
              <a:solidFill>
                <a:srgbClr val="244061"/>
              </a:solidFill>
            </a:endParaRPr>
          </a:p>
          <a:p>
            <a:pPr marL="551180" lvl="0" indent="-415925" algn="l" rtl="0">
              <a:lnSpc>
                <a:spcPct val="100000"/>
              </a:lnSpc>
              <a:spcBef>
                <a:spcPts val="305"/>
              </a:spcBef>
              <a:spcAft>
                <a:spcPts val="0"/>
              </a:spcAft>
              <a:buClr>
                <a:srgbClr val="244061"/>
              </a:buClr>
              <a:buSzPts val="1800"/>
              <a:buAutoNum type="arabicPeriod"/>
            </a:pPr>
            <a:r>
              <a:rPr lang="en-GB" b="1">
                <a:solidFill>
                  <a:srgbClr val="244061"/>
                </a:solidFill>
              </a:rPr>
              <a:t>director : </a:t>
            </a:r>
            <a:r>
              <a:rPr lang="en-GB">
                <a:solidFill>
                  <a:srgbClr val="244061"/>
                </a:solidFill>
              </a:rPr>
              <a:t>Director of the Movie</a:t>
            </a:r>
            <a:endParaRPr>
              <a:solidFill>
                <a:srgbClr val="244061"/>
              </a:solidFill>
            </a:endParaRPr>
          </a:p>
          <a:p>
            <a:pPr marL="551180" lvl="1" indent="0" algn="l" rtl="0">
              <a:lnSpc>
                <a:spcPct val="100000"/>
              </a:lnSpc>
              <a:spcBef>
                <a:spcPts val="100"/>
              </a:spcBef>
              <a:spcAft>
                <a:spcPts val="0"/>
              </a:spcAft>
              <a:buClr>
                <a:srgbClr val="000000"/>
              </a:buClr>
              <a:buFont typeface="Arial"/>
              <a:buNone/>
            </a:pPr>
            <a:endParaRPr sz="1800" b="1">
              <a:solidFill>
                <a:srgbClr val="244061"/>
              </a:solidFill>
            </a:endParaRPr>
          </a:p>
        </p:txBody>
      </p:sp>
      <p:pic>
        <p:nvPicPr>
          <p:cNvPr id="83" name="Google Shape;83;p17" descr="Clapper board"/>
          <p:cNvPicPr preferRelativeResize="0"/>
          <p:nvPr/>
        </p:nvPicPr>
        <p:blipFill rotWithShape="1">
          <a:blip r:embed="rId3">
            <a:alphaModFix/>
          </a:blip>
          <a:srcRect/>
          <a:stretch/>
        </p:blipFill>
        <p:spPr>
          <a:xfrm>
            <a:off x="174575" y="843950"/>
            <a:ext cx="483475" cy="569450"/>
          </a:xfrm>
          <a:prstGeom prst="rect">
            <a:avLst/>
          </a:prstGeom>
          <a:noFill/>
          <a:ln>
            <a:noFill/>
          </a:ln>
        </p:spPr>
      </p:pic>
      <p:pic>
        <p:nvPicPr>
          <p:cNvPr id="84" name="Google Shape;84;p17" descr="Clapper board"/>
          <p:cNvPicPr preferRelativeResize="0"/>
          <p:nvPr/>
        </p:nvPicPr>
        <p:blipFill rotWithShape="1">
          <a:blip r:embed="rId3">
            <a:alphaModFix/>
          </a:blip>
          <a:srcRect/>
          <a:stretch/>
        </p:blipFill>
        <p:spPr>
          <a:xfrm>
            <a:off x="131579" y="1935171"/>
            <a:ext cx="569464" cy="56946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Font typeface="Arial"/>
              <a:buNone/>
            </a:pPr>
            <a:r>
              <a:rPr lang="en-GB" sz="3600" b="1">
                <a:latin typeface="Verdana"/>
                <a:ea typeface="Verdana"/>
                <a:cs typeface="Verdana"/>
                <a:sym typeface="Verdana"/>
              </a:rPr>
              <a:t>Data Description</a:t>
            </a:r>
            <a:endParaRPr/>
          </a:p>
        </p:txBody>
      </p:sp>
      <p:sp>
        <p:nvSpPr>
          <p:cNvPr id="90" name="Google Shape;90;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135255" lvl="0" indent="0" algn="just" rtl="0">
              <a:lnSpc>
                <a:spcPct val="100000"/>
              </a:lnSpc>
              <a:spcBef>
                <a:spcPts val="0"/>
              </a:spcBef>
              <a:spcAft>
                <a:spcPts val="0"/>
              </a:spcAft>
              <a:buClr>
                <a:srgbClr val="000000"/>
              </a:buClr>
              <a:buFont typeface="Arial"/>
              <a:buNone/>
            </a:pPr>
            <a:r>
              <a:rPr lang="en-GB" b="1">
                <a:solidFill>
                  <a:srgbClr val="244061"/>
                </a:solidFill>
              </a:rPr>
              <a:t>5.   cast : </a:t>
            </a:r>
            <a:r>
              <a:rPr lang="en-GB">
                <a:solidFill>
                  <a:srgbClr val="244061"/>
                </a:solidFill>
              </a:rPr>
              <a:t>Actors involved in the movie / show</a:t>
            </a:r>
            <a:endParaRPr>
              <a:solidFill>
                <a:srgbClr val="244061"/>
              </a:solidFill>
            </a:endParaRPr>
          </a:p>
          <a:p>
            <a:pPr marL="135255" lvl="0" indent="0" algn="just" rtl="0">
              <a:lnSpc>
                <a:spcPct val="100000"/>
              </a:lnSpc>
              <a:spcBef>
                <a:spcPts val="305"/>
              </a:spcBef>
              <a:spcAft>
                <a:spcPts val="0"/>
              </a:spcAft>
              <a:buClr>
                <a:srgbClr val="000000"/>
              </a:buClr>
              <a:buFont typeface="Arial"/>
              <a:buNone/>
            </a:pPr>
            <a:r>
              <a:rPr lang="en-GB" b="1">
                <a:solidFill>
                  <a:srgbClr val="244061"/>
                </a:solidFill>
              </a:rPr>
              <a:t>6.   country : </a:t>
            </a:r>
            <a:r>
              <a:rPr lang="en-GB">
                <a:solidFill>
                  <a:srgbClr val="244061"/>
                </a:solidFill>
              </a:rPr>
              <a:t>Country where the movie / show was produced</a:t>
            </a:r>
            <a:endParaRPr>
              <a:solidFill>
                <a:srgbClr val="244061"/>
              </a:solidFill>
            </a:endParaRPr>
          </a:p>
          <a:p>
            <a:pPr marL="135255" lvl="0" indent="0" algn="just" rtl="0">
              <a:lnSpc>
                <a:spcPct val="100000"/>
              </a:lnSpc>
              <a:spcBef>
                <a:spcPts val="305"/>
              </a:spcBef>
              <a:spcAft>
                <a:spcPts val="0"/>
              </a:spcAft>
              <a:buClr>
                <a:srgbClr val="000000"/>
              </a:buClr>
              <a:buFont typeface="Arial"/>
              <a:buNone/>
            </a:pPr>
            <a:r>
              <a:rPr lang="en-GB" b="1">
                <a:solidFill>
                  <a:srgbClr val="244061"/>
                </a:solidFill>
              </a:rPr>
              <a:t>7.   date_added : </a:t>
            </a:r>
            <a:r>
              <a:rPr lang="en-GB">
                <a:solidFill>
                  <a:srgbClr val="244061"/>
                </a:solidFill>
              </a:rPr>
              <a:t>Date it was added on Netﬂix</a:t>
            </a:r>
            <a:endParaRPr>
              <a:solidFill>
                <a:srgbClr val="244061"/>
              </a:solidFill>
            </a:endParaRPr>
          </a:p>
          <a:p>
            <a:pPr marL="135255" lvl="0" indent="0" algn="just" rtl="0">
              <a:lnSpc>
                <a:spcPct val="100000"/>
              </a:lnSpc>
              <a:spcBef>
                <a:spcPts val="305"/>
              </a:spcBef>
              <a:spcAft>
                <a:spcPts val="0"/>
              </a:spcAft>
              <a:buClr>
                <a:srgbClr val="000000"/>
              </a:buClr>
              <a:buFont typeface="Arial"/>
              <a:buNone/>
            </a:pPr>
            <a:r>
              <a:rPr lang="en-GB" b="1">
                <a:solidFill>
                  <a:srgbClr val="244061"/>
                </a:solidFill>
              </a:rPr>
              <a:t>8.   release_year : </a:t>
            </a:r>
            <a:r>
              <a:rPr lang="en-GB">
                <a:solidFill>
                  <a:srgbClr val="244061"/>
                </a:solidFill>
              </a:rPr>
              <a:t>Actual Release year of the movie / show</a:t>
            </a:r>
            <a:endParaRPr>
              <a:solidFill>
                <a:srgbClr val="244061"/>
              </a:solidFill>
            </a:endParaRPr>
          </a:p>
          <a:p>
            <a:pPr marL="135255" lvl="0" indent="0" algn="just" rtl="0">
              <a:lnSpc>
                <a:spcPct val="100000"/>
              </a:lnSpc>
              <a:spcBef>
                <a:spcPts val="305"/>
              </a:spcBef>
              <a:spcAft>
                <a:spcPts val="0"/>
              </a:spcAft>
              <a:buClr>
                <a:srgbClr val="000000"/>
              </a:buClr>
              <a:buFont typeface="Arial"/>
              <a:buNone/>
            </a:pPr>
            <a:r>
              <a:rPr lang="en-GB" b="1">
                <a:solidFill>
                  <a:srgbClr val="244061"/>
                </a:solidFill>
              </a:rPr>
              <a:t>9.    rating : </a:t>
            </a:r>
            <a:r>
              <a:rPr lang="en-GB">
                <a:solidFill>
                  <a:srgbClr val="244061"/>
                </a:solidFill>
              </a:rPr>
              <a:t>TV Rating of the movie / show</a:t>
            </a:r>
            <a:endParaRPr>
              <a:solidFill>
                <a:srgbClr val="244061"/>
              </a:solidFill>
            </a:endParaRPr>
          </a:p>
          <a:p>
            <a:pPr marL="12065" lvl="0" indent="0" algn="just" rtl="0">
              <a:lnSpc>
                <a:spcPct val="100000"/>
              </a:lnSpc>
              <a:spcBef>
                <a:spcPts val="309"/>
              </a:spcBef>
              <a:spcAft>
                <a:spcPts val="0"/>
              </a:spcAft>
              <a:buClr>
                <a:srgbClr val="000000"/>
              </a:buClr>
              <a:buFont typeface="Arial"/>
              <a:buNone/>
            </a:pPr>
            <a:r>
              <a:rPr lang="en-GB">
                <a:solidFill>
                  <a:srgbClr val="244061"/>
                </a:solidFill>
              </a:rPr>
              <a:t> </a:t>
            </a:r>
            <a:r>
              <a:rPr lang="en-GB" b="1">
                <a:solidFill>
                  <a:srgbClr val="244061"/>
                </a:solidFill>
              </a:rPr>
              <a:t>10.   duration : </a:t>
            </a:r>
            <a:r>
              <a:rPr lang="en-GB">
                <a:solidFill>
                  <a:srgbClr val="244061"/>
                </a:solidFill>
              </a:rPr>
              <a:t>Total Duration - in minutes or number of seasons</a:t>
            </a:r>
            <a:endParaRPr>
              <a:solidFill>
                <a:srgbClr val="244061"/>
              </a:solidFill>
            </a:endParaRPr>
          </a:p>
          <a:p>
            <a:pPr marL="12065" lvl="0" indent="0" algn="just" rtl="0">
              <a:lnSpc>
                <a:spcPct val="100000"/>
              </a:lnSpc>
              <a:spcBef>
                <a:spcPts val="305"/>
              </a:spcBef>
              <a:spcAft>
                <a:spcPts val="0"/>
              </a:spcAft>
              <a:buClr>
                <a:srgbClr val="000000"/>
              </a:buClr>
              <a:buFont typeface="Arial"/>
              <a:buNone/>
            </a:pPr>
            <a:r>
              <a:rPr lang="en-GB">
                <a:solidFill>
                  <a:srgbClr val="244061"/>
                </a:solidFill>
              </a:rPr>
              <a:t> </a:t>
            </a:r>
            <a:r>
              <a:rPr lang="en-GB" b="1">
                <a:solidFill>
                  <a:srgbClr val="244061"/>
                </a:solidFill>
              </a:rPr>
              <a:t>11.   listed_in : </a:t>
            </a:r>
            <a:r>
              <a:rPr lang="en-GB">
                <a:solidFill>
                  <a:srgbClr val="244061"/>
                </a:solidFill>
              </a:rPr>
              <a:t>Genre</a:t>
            </a:r>
            <a:endParaRPr>
              <a:solidFill>
                <a:srgbClr val="244061"/>
              </a:solidFill>
            </a:endParaRPr>
          </a:p>
          <a:p>
            <a:pPr marL="12065" lvl="0" indent="0" algn="just" rtl="0">
              <a:lnSpc>
                <a:spcPct val="100000"/>
              </a:lnSpc>
              <a:spcBef>
                <a:spcPts val="305"/>
              </a:spcBef>
              <a:spcAft>
                <a:spcPts val="0"/>
              </a:spcAft>
              <a:buClr>
                <a:srgbClr val="000000"/>
              </a:buClr>
              <a:buFont typeface="Arial"/>
              <a:buNone/>
            </a:pPr>
            <a:r>
              <a:rPr lang="en-GB">
                <a:solidFill>
                  <a:srgbClr val="244061"/>
                </a:solidFill>
              </a:rPr>
              <a:t> </a:t>
            </a:r>
            <a:r>
              <a:rPr lang="en-GB" b="1">
                <a:solidFill>
                  <a:srgbClr val="244061"/>
                </a:solidFill>
              </a:rPr>
              <a:t>12.   description: </a:t>
            </a:r>
            <a:r>
              <a:rPr lang="en-GB">
                <a:solidFill>
                  <a:srgbClr val="244061"/>
                </a:solidFill>
              </a:rPr>
              <a:t>The Summary description</a:t>
            </a:r>
            <a:endParaRPr>
              <a:solidFill>
                <a:srgbClr val="244061"/>
              </a:solidFill>
            </a:endParaRPr>
          </a:p>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100675" y="0"/>
            <a:ext cx="86577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Font typeface="Arial"/>
              <a:buNone/>
            </a:pPr>
            <a:r>
              <a:rPr lang="en-GB" sz="3200" b="1">
                <a:solidFill>
                  <a:srgbClr val="C00000"/>
                </a:solidFill>
                <a:latin typeface="Calibri"/>
                <a:ea typeface="Calibri"/>
                <a:cs typeface="Calibri"/>
                <a:sym typeface="Calibri"/>
              </a:rPr>
              <a:t>Null Value</a:t>
            </a:r>
            <a:endParaRPr sz="1400">
              <a:solidFill>
                <a:srgbClr val="000000"/>
              </a:solidFill>
            </a:endParaRPr>
          </a:p>
          <a:p>
            <a:pPr marL="0" lvl="0" indent="0" algn="l" rtl="0">
              <a:spcBef>
                <a:spcPts val="0"/>
              </a:spcBef>
              <a:spcAft>
                <a:spcPts val="0"/>
              </a:spcAft>
              <a:buNone/>
            </a:pPr>
            <a:endParaRPr/>
          </a:p>
        </p:txBody>
      </p:sp>
      <p:sp>
        <p:nvSpPr>
          <p:cNvPr id="96" name="Google Shape;96;p19"/>
          <p:cNvSpPr txBox="1">
            <a:spLocks noGrp="1"/>
          </p:cNvSpPr>
          <p:nvPr>
            <p:ph type="body" idx="1"/>
          </p:nvPr>
        </p:nvSpPr>
        <p:spPr>
          <a:xfrm>
            <a:off x="389450" y="3840850"/>
            <a:ext cx="8124900" cy="375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400" b="1">
                <a:solidFill>
                  <a:schemeClr val="lt1"/>
                </a:solidFill>
                <a:highlight>
                  <a:srgbClr val="FFFFFF"/>
                </a:highlight>
                <a:latin typeface="Roboto"/>
                <a:ea typeface="Roboto"/>
                <a:cs typeface="Roboto"/>
                <a:sym typeface="Roboto"/>
              </a:rPr>
              <a:t>          Column director,cast,country and date_added contains null values.</a:t>
            </a:r>
            <a:endParaRPr sz="2000" b="1">
              <a:solidFill>
                <a:schemeClr val="lt1"/>
              </a:solidFill>
            </a:endParaRPr>
          </a:p>
        </p:txBody>
      </p:sp>
      <p:pic>
        <p:nvPicPr>
          <p:cNvPr id="97" name="Google Shape;97;p19"/>
          <p:cNvPicPr preferRelativeResize="0"/>
          <p:nvPr/>
        </p:nvPicPr>
        <p:blipFill>
          <a:blip r:embed="rId3">
            <a:alphaModFix/>
          </a:blip>
          <a:stretch>
            <a:fillRect/>
          </a:stretch>
        </p:blipFill>
        <p:spPr>
          <a:xfrm>
            <a:off x="832625" y="631150"/>
            <a:ext cx="7481574" cy="2887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311700" y="120875"/>
            <a:ext cx="7920600" cy="47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Font typeface="Arial"/>
              <a:buNone/>
            </a:pPr>
            <a:r>
              <a:rPr lang="en-GB" sz="2000" b="1"/>
              <a:t>Null Value Treatment:</a:t>
            </a:r>
            <a:endParaRPr sz="1600"/>
          </a:p>
          <a:p>
            <a:pPr marL="0" lvl="0" indent="0" algn="l" rtl="0">
              <a:spcBef>
                <a:spcPts val="0"/>
              </a:spcBef>
              <a:spcAft>
                <a:spcPts val="0"/>
              </a:spcAft>
              <a:buNone/>
            </a:pPr>
            <a:endParaRPr/>
          </a:p>
        </p:txBody>
      </p:sp>
      <p:sp>
        <p:nvSpPr>
          <p:cNvPr id="103" name="Google Shape;103;p20"/>
          <p:cNvSpPr txBox="1">
            <a:spLocks noGrp="1"/>
          </p:cNvSpPr>
          <p:nvPr>
            <p:ph type="body" idx="1"/>
          </p:nvPr>
        </p:nvSpPr>
        <p:spPr>
          <a:xfrm>
            <a:off x="311700" y="590975"/>
            <a:ext cx="8520600" cy="45525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rgbClr val="000000"/>
              </a:buClr>
              <a:buFont typeface="Arial"/>
              <a:buNone/>
            </a:pPr>
            <a:r>
              <a:rPr lang="en-GB" i="1">
                <a:solidFill>
                  <a:srgbClr val="244061"/>
                </a:solidFill>
              </a:rPr>
              <a:t> </a:t>
            </a:r>
            <a:r>
              <a:rPr lang="en-GB" sz="1900" b="1">
                <a:solidFill>
                  <a:srgbClr val="244061"/>
                </a:solidFill>
              </a:rPr>
              <a:t>Director</a:t>
            </a:r>
            <a:r>
              <a:rPr lang="en-GB" sz="1900">
                <a:solidFill>
                  <a:srgbClr val="244061"/>
                </a:solidFill>
              </a:rPr>
              <a:t> feature have more than </a:t>
            </a:r>
            <a:r>
              <a:rPr lang="en-GB" sz="1900" b="1">
                <a:solidFill>
                  <a:srgbClr val="244061"/>
                </a:solidFill>
              </a:rPr>
              <a:t>30.68% </a:t>
            </a:r>
            <a:r>
              <a:rPr lang="en-GB" sz="1900">
                <a:solidFill>
                  <a:srgbClr val="244061"/>
                </a:solidFill>
              </a:rPr>
              <a:t>of null values. Filling null values by ‘unknown’.</a:t>
            </a:r>
            <a:endParaRPr sz="1500">
              <a:solidFill>
                <a:srgbClr val="000000"/>
              </a:solidFill>
            </a:endParaRPr>
          </a:p>
          <a:p>
            <a:pPr marL="0" lvl="0" indent="0" algn="l" rtl="0">
              <a:lnSpc>
                <a:spcPct val="150000"/>
              </a:lnSpc>
              <a:spcBef>
                <a:spcPts val="0"/>
              </a:spcBef>
              <a:spcAft>
                <a:spcPts val="0"/>
              </a:spcAft>
              <a:buClr>
                <a:srgbClr val="000000"/>
              </a:buClr>
              <a:buFont typeface="Arial"/>
              <a:buNone/>
            </a:pPr>
            <a:r>
              <a:rPr lang="en-GB" sz="1900">
                <a:solidFill>
                  <a:srgbClr val="244061"/>
                </a:solidFill>
              </a:rPr>
              <a:t>● </a:t>
            </a:r>
            <a:r>
              <a:rPr lang="en-GB" sz="1900" b="1">
                <a:solidFill>
                  <a:srgbClr val="244061"/>
                </a:solidFill>
              </a:rPr>
              <a:t>Country</a:t>
            </a:r>
            <a:r>
              <a:rPr lang="en-GB" sz="1900">
                <a:solidFill>
                  <a:srgbClr val="244061"/>
                </a:solidFill>
              </a:rPr>
              <a:t> feature have </a:t>
            </a:r>
            <a:r>
              <a:rPr lang="en-GB" sz="1900" b="1">
                <a:solidFill>
                  <a:srgbClr val="244061"/>
                </a:solidFill>
              </a:rPr>
              <a:t>6.51% </a:t>
            </a:r>
            <a:r>
              <a:rPr lang="en-GB" sz="1900">
                <a:solidFill>
                  <a:srgbClr val="244061"/>
                </a:solidFill>
              </a:rPr>
              <a:t>of null values. Filling null values by mode of feature.</a:t>
            </a:r>
            <a:endParaRPr sz="1500">
              <a:solidFill>
                <a:srgbClr val="000000"/>
              </a:solidFill>
            </a:endParaRPr>
          </a:p>
          <a:p>
            <a:pPr marL="0" lvl="0" indent="0" algn="l" rtl="0">
              <a:lnSpc>
                <a:spcPct val="150000"/>
              </a:lnSpc>
              <a:spcBef>
                <a:spcPts val="0"/>
              </a:spcBef>
              <a:spcAft>
                <a:spcPts val="0"/>
              </a:spcAft>
              <a:buClr>
                <a:srgbClr val="000000"/>
              </a:buClr>
              <a:buFont typeface="Arial"/>
              <a:buNone/>
            </a:pPr>
            <a:r>
              <a:rPr lang="en-GB" sz="1900">
                <a:solidFill>
                  <a:srgbClr val="244061"/>
                </a:solidFill>
              </a:rPr>
              <a:t>● </a:t>
            </a:r>
            <a:r>
              <a:rPr lang="en-GB" sz="1900" b="1">
                <a:solidFill>
                  <a:srgbClr val="244061"/>
                </a:solidFill>
              </a:rPr>
              <a:t>Cast feature </a:t>
            </a:r>
            <a:r>
              <a:rPr lang="en-GB" sz="1900">
                <a:solidFill>
                  <a:srgbClr val="244061"/>
                </a:solidFill>
              </a:rPr>
              <a:t>have </a:t>
            </a:r>
            <a:r>
              <a:rPr lang="en-GB" sz="1900" b="1">
                <a:solidFill>
                  <a:srgbClr val="244061"/>
                </a:solidFill>
              </a:rPr>
              <a:t>9.22% </a:t>
            </a:r>
            <a:r>
              <a:rPr lang="en-GB" sz="1900">
                <a:solidFill>
                  <a:srgbClr val="244061"/>
                </a:solidFill>
              </a:rPr>
              <a:t>of null values. Filling null values by ‘unknown’.</a:t>
            </a:r>
            <a:endParaRPr sz="1500">
              <a:solidFill>
                <a:srgbClr val="000000"/>
              </a:solidFill>
            </a:endParaRPr>
          </a:p>
          <a:p>
            <a:pPr marL="0" lvl="0" indent="0" algn="l" rtl="0">
              <a:lnSpc>
                <a:spcPct val="150000"/>
              </a:lnSpc>
              <a:spcBef>
                <a:spcPts val="0"/>
              </a:spcBef>
              <a:spcAft>
                <a:spcPts val="0"/>
              </a:spcAft>
              <a:buClr>
                <a:srgbClr val="000000"/>
              </a:buClr>
              <a:buFont typeface="Arial"/>
              <a:buNone/>
            </a:pPr>
            <a:r>
              <a:rPr lang="en-GB" sz="1900">
                <a:solidFill>
                  <a:srgbClr val="244061"/>
                </a:solidFill>
              </a:rPr>
              <a:t>●</a:t>
            </a:r>
            <a:r>
              <a:rPr lang="en-GB" sz="1900" b="1">
                <a:solidFill>
                  <a:srgbClr val="244061"/>
                </a:solidFill>
              </a:rPr>
              <a:t> Rating </a:t>
            </a:r>
            <a:r>
              <a:rPr lang="en-GB" sz="1900">
                <a:solidFill>
                  <a:srgbClr val="244061"/>
                </a:solidFill>
              </a:rPr>
              <a:t>feature have </a:t>
            </a:r>
            <a:r>
              <a:rPr lang="en-GB" sz="1900" b="1">
                <a:solidFill>
                  <a:srgbClr val="244061"/>
                </a:solidFill>
              </a:rPr>
              <a:t>0.09% </a:t>
            </a:r>
            <a:r>
              <a:rPr lang="en-GB" sz="1900">
                <a:solidFill>
                  <a:srgbClr val="244061"/>
                </a:solidFill>
              </a:rPr>
              <a:t>of null values. Filling null values by mode of feature.</a:t>
            </a:r>
            <a:endParaRPr sz="1500">
              <a:solidFill>
                <a:srgbClr val="000000"/>
              </a:solidFill>
            </a:endParaRPr>
          </a:p>
          <a:p>
            <a:pPr marL="0" lvl="0" indent="0" algn="l" rtl="0">
              <a:lnSpc>
                <a:spcPct val="150000"/>
              </a:lnSpc>
              <a:spcBef>
                <a:spcPts val="0"/>
              </a:spcBef>
              <a:spcAft>
                <a:spcPts val="0"/>
              </a:spcAft>
              <a:buClr>
                <a:srgbClr val="000000"/>
              </a:buClr>
              <a:buFont typeface="Arial"/>
              <a:buNone/>
            </a:pPr>
            <a:r>
              <a:rPr lang="en-GB" sz="1900">
                <a:solidFill>
                  <a:srgbClr val="244061"/>
                </a:solidFill>
              </a:rPr>
              <a:t>● </a:t>
            </a:r>
            <a:r>
              <a:rPr lang="en-GB" sz="1900" b="1">
                <a:solidFill>
                  <a:srgbClr val="244061"/>
                </a:solidFill>
              </a:rPr>
              <a:t>Date_added </a:t>
            </a:r>
            <a:r>
              <a:rPr lang="en-GB" sz="1900">
                <a:solidFill>
                  <a:srgbClr val="244061"/>
                </a:solidFill>
              </a:rPr>
              <a:t>feature have </a:t>
            </a:r>
            <a:r>
              <a:rPr lang="en-GB" sz="1900" b="1">
                <a:solidFill>
                  <a:srgbClr val="244061"/>
                </a:solidFill>
              </a:rPr>
              <a:t>0.13% </a:t>
            </a:r>
            <a:r>
              <a:rPr lang="en-GB" sz="1900">
                <a:solidFill>
                  <a:srgbClr val="244061"/>
                </a:solidFill>
              </a:rPr>
              <a:t>of null values. Dropping rows  corresponding to null values.</a:t>
            </a:r>
            <a:endParaRPr sz="1500">
              <a:solidFill>
                <a:srgbClr val="000000"/>
              </a:solidFill>
            </a:endParaRPr>
          </a:p>
          <a:p>
            <a:pPr marL="0" lvl="0" indent="0" algn="l" rtl="0">
              <a:spcBef>
                <a:spcPts val="0"/>
              </a:spcBef>
              <a:spcAft>
                <a:spcPts val="0"/>
              </a:spcAft>
              <a:buNone/>
            </a:pPr>
            <a:endParaRPr sz="17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1"/>
          <p:cNvSpPr txBox="1">
            <a:spLocks noGrp="1"/>
          </p:cNvSpPr>
          <p:nvPr>
            <p:ph type="title"/>
          </p:nvPr>
        </p:nvSpPr>
        <p:spPr>
          <a:xfrm>
            <a:off x="311700" y="174575"/>
            <a:ext cx="8055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Font typeface="Arial"/>
              <a:buNone/>
            </a:pPr>
            <a:r>
              <a:rPr lang="en-GB" sz="3200" b="1">
                <a:solidFill>
                  <a:srgbClr val="DA0000"/>
                </a:solidFill>
                <a:latin typeface="Calibri"/>
                <a:ea typeface="Calibri"/>
                <a:cs typeface="Calibri"/>
                <a:sym typeface="Calibri"/>
              </a:rPr>
              <a:t>Exploratory Data Analysis</a:t>
            </a:r>
            <a:endParaRPr sz="1400">
              <a:solidFill>
                <a:srgbClr val="000000"/>
              </a:solidFill>
            </a:endParaRPr>
          </a:p>
          <a:p>
            <a:pPr marL="0" lvl="0" indent="0" algn="l" rtl="0">
              <a:spcBef>
                <a:spcPts val="0"/>
              </a:spcBef>
              <a:spcAft>
                <a:spcPts val="0"/>
              </a:spcAft>
              <a:buNone/>
            </a:pPr>
            <a:endParaRPr/>
          </a:p>
        </p:txBody>
      </p:sp>
      <p:sp>
        <p:nvSpPr>
          <p:cNvPr id="109" name="Google Shape;109;p21"/>
          <p:cNvSpPr txBox="1">
            <a:spLocks noGrp="1"/>
          </p:cNvSpPr>
          <p:nvPr>
            <p:ph type="body" idx="1"/>
          </p:nvPr>
        </p:nvSpPr>
        <p:spPr>
          <a:xfrm>
            <a:off x="4109425" y="1152475"/>
            <a:ext cx="4722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10" name="Google Shape;110;p21"/>
          <p:cNvPicPr preferRelativeResize="0"/>
          <p:nvPr/>
        </p:nvPicPr>
        <p:blipFill rotWithShape="1">
          <a:blip r:embed="rId3">
            <a:alphaModFix/>
          </a:blip>
          <a:srcRect t="-2129" b="-2276"/>
          <a:stretch/>
        </p:blipFill>
        <p:spPr>
          <a:xfrm>
            <a:off x="4042275" y="913200"/>
            <a:ext cx="4592900" cy="3934850"/>
          </a:xfrm>
          <a:prstGeom prst="rect">
            <a:avLst/>
          </a:prstGeom>
          <a:noFill/>
          <a:ln>
            <a:noFill/>
          </a:ln>
        </p:spPr>
      </p:pic>
      <p:sp>
        <p:nvSpPr>
          <p:cNvPr id="111" name="Google Shape;111;p21"/>
          <p:cNvSpPr txBox="1"/>
          <p:nvPr/>
        </p:nvSpPr>
        <p:spPr>
          <a:xfrm>
            <a:off x="107425" y="1262375"/>
            <a:ext cx="3800700" cy="877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GB" sz="1800" b="1">
                <a:solidFill>
                  <a:schemeClr val="lt1"/>
                </a:solidFill>
                <a:latin typeface="Calibri"/>
                <a:ea typeface="Calibri"/>
                <a:cs typeface="Calibri"/>
                <a:sym typeface="Calibri"/>
              </a:rPr>
              <a:t>It is shows that there are more movies</a:t>
            </a:r>
            <a:r>
              <a:rPr lang="en-GB" b="1">
                <a:solidFill>
                  <a:schemeClr val="lt1"/>
                </a:solidFill>
              </a:rPr>
              <a:t> </a:t>
            </a:r>
            <a:r>
              <a:rPr lang="en-GB" sz="1800" b="1">
                <a:solidFill>
                  <a:schemeClr val="lt1"/>
                </a:solidFill>
                <a:latin typeface="Calibri"/>
                <a:ea typeface="Calibri"/>
                <a:cs typeface="Calibri"/>
                <a:sym typeface="Calibri"/>
              </a:rPr>
              <a:t>on Netflix than TV shows.</a:t>
            </a:r>
            <a:endParaRPr b="1">
              <a:solidFill>
                <a:schemeClr val="lt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CC0000"/>
      </a:dk1>
      <a:lt1>
        <a:srgbClr val="134F5C"/>
      </a:lt1>
      <a:dk2>
        <a:srgbClr val="F5FDFF"/>
      </a:dk2>
      <a:lt2>
        <a:srgbClr val="FFF1F1"/>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TotalTime>
  <Words>1225</Words>
  <PresentationFormat>On-screen Show (16:9)</PresentationFormat>
  <Paragraphs>162</Paragraphs>
  <Slides>27</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Montserrat</vt:lpstr>
      <vt:lpstr>Verdana</vt:lpstr>
      <vt:lpstr>Roboto</vt:lpstr>
      <vt:lpstr>Calibri</vt:lpstr>
      <vt:lpstr>Courier New</vt:lpstr>
      <vt:lpstr>Simple Light</vt:lpstr>
      <vt:lpstr>                     Capstone Project - 4        Netflix Movies and TV Shows Clustering</vt:lpstr>
      <vt:lpstr>   </vt:lpstr>
      <vt:lpstr>Introduction </vt:lpstr>
      <vt:lpstr>Problem Statement</vt:lpstr>
      <vt:lpstr>Data Description </vt:lpstr>
      <vt:lpstr>Data Description</vt:lpstr>
      <vt:lpstr>Null Value </vt:lpstr>
      <vt:lpstr>Null Value Treatment: </vt:lpstr>
      <vt:lpstr>Exploratory Data Analysis </vt:lpstr>
      <vt:lpstr>EDA on number of  movie and tv show in a year  </vt:lpstr>
      <vt:lpstr>EDA ON Total release for last 10 years </vt:lpstr>
      <vt:lpstr>ANALYSIS Based ON country </vt:lpstr>
      <vt:lpstr>EDA On Rating wise content count </vt:lpstr>
      <vt:lpstr>Content wise Analysis</vt:lpstr>
      <vt:lpstr>Top genre added in netflix</vt:lpstr>
      <vt:lpstr>Month wise analysis of Releases  movie</vt:lpstr>
      <vt:lpstr>Correlation Heatmap </vt:lpstr>
      <vt:lpstr>EDA Of Duration distribution of Movies</vt:lpstr>
      <vt:lpstr>Data Cleaning </vt:lpstr>
      <vt:lpstr>Topic Modeling (LDA and LSA)</vt:lpstr>
      <vt:lpstr>Creating Clusters: </vt:lpstr>
      <vt:lpstr>Silhouette Score Method </vt:lpstr>
      <vt:lpstr>Elbow curve to find optimal value of cluster k: </vt:lpstr>
      <vt:lpstr>Dendogram to find the optimal number of clusters(Hierarchial Clustering) </vt:lpstr>
      <vt:lpstr>Conclusion:</vt:lpstr>
      <vt:lpstr>Conclusion(continued):</vt:lpstr>
      <vt:lpstr>           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- 4        Netflix Movies and TV Shows Clustering</dc:title>
  <dc:creator>Shakib</dc:creator>
  <cp:lastModifiedBy>Windows User</cp:lastModifiedBy>
  <cp:revision>7</cp:revision>
  <dcterms:modified xsi:type="dcterms:W3CDTF">2022-06-28T11:24:37Z</dcterms:modified>
</cp:coreProperties>
</file>